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6"/>
  </p:notesMasterIdLst>
  <p:sldIdLst>
    <p:sldId id="320" r:id="rId2"/>
    <p:sldId id="321" r:id="rId3"/>
    <p:sldId id="324" r:id="rId4"/>
    <p:sldId id="309" r:id="rId5"/>
    <p:sldId id="322" r:id="rId6"/>
    <p:sldId id="310" r:id="rId7"/>
    <p:sldId id="312" r:id="rId8"/>
    <p:sldId id="323" r:id="rId9"/>
    <p:sldId id="313" r:id="rId10"/>
    <p:sldId id="315" r:id="rId11"/>
    <p:sldId id="316" r:id="rId12"/>
    <p:sldId id="317" r:id="rId13"/>
    <p:sldId id="318" r:id="rId14"/>
    <p:sldId id="31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50" d="100"/>
          <a:sy n="150" d="100"/>
        </p:scale>
        <p:origin x="-80"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DA5B6-F0AB-5442-AE91-D2BB154C1A5D}" type="datetimeFigureOut">
              <a:rPr lang="nl-NL" smtClean="0"/>
              <a:t>05-10-17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2F029-A303-204C-8DBC-A22C727A3534}" type="slidenum">
              <a:rPr lang="nl-NL" smtClean="0"/>
              <a:t>‹nr.›</a:t>
            </a:fld>
            <a:endParaRPr lang="nl-NL"/>
          </a:p>
        </p:txBody>
      </p:sp>
    </p:spTree>
    <p:extLst>
      <p:ext uri="{BB962C8B-B14F-4D97-AF65-F5344CB8AC3E}">
        <p14:creationId xmlns:p14="http://schemas.microsoft.com/office/powerpoint/2010/main" val="2534062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Hoewel een kubistisch werk er op het eerste gezicht abstract en geometrisch uitziet, verbeeldt zo'n schilderij toch bestaande voorwerpen.</a:t>
            </a:r>
            <a:endParaRPr lang="nl-NL" dirty="0"/>
          </a:p>
        </p:txBody>
      </p:sp>
      <p:sp>
        <p:nvSpPr>
          <p:cNvPr id="4" name="Tijdelijke aanduiding voor dianummer 3"/>
          <p:cNvSpPr>
            <a:spLocks noGrp="1"/>
          </p:cNvSpPr>
          <p:nvPr>
            <p:ph type="sldNum" sz="quarter" idx="10"/>
          </p:nvPr>
        </p:nvSpPr>
        <p:spPr/>
        <p:txBody>
          <a:bodyPr/>
          <a:lstStyle/>
          <a:p>
            <a:fld id="{F0C2F029-A303-204C-8DBC-A22C727A3534}" type="slidenum">
              <a:rPr lang="nl-NL" smtClean="0"/>
              <a:t>4</a:t>
            </a:fld>
            <a:endParaRPr lang="nl-NL"/>
          </a:p>
        </p:txBody>
      </p:sp>
    </p:spTree>
    <p:extLst>
      <p:ext uri="{BB962C8B-B14F-4D97-AF65-F5344CB8AC3E}">
        <p14:creationId xmlns:p14="http://schemas.microsoft.com/office/powerpoint/2010/main" val="412019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mtClean="0"/>
              <a:t>Hoewel een kubistisch werk er op het eerste gezicht abstract en geometrisch uitziet, verbeeldt zo'n schilderij toch bestaande voorwerpen.</a:t>
            </a:r>
            <a:endParaRPr lang="nl-NL" dirty="0"/>
          </a:p>
        </p:txBody>
      </p:sp>
      <p:sp>
        <p:nvSpPr>
          <p:cNvPr id="4" name="Tijdelijke aanduiding voor dianummer 3"/>
          <p:cNvSpPr>
            <a:spLocks noGrp="1"/>
          </p:cNvSpPr>
          <p:nvPr>
            <p:ph type="sldNum" sz="quarter" idx="10"/>
          </p:nvPr>
        </p:nvSpPr>
        <p:spPr/>
        <p:txBody>
          <a:bodyPr/>
          <a:lstStyle/>
          <a:p>
            <a:fld id="{F0C2F029-A303-204C-8DBC-A22C727A3534}" type="slidenum">
              <a:rPr lang="nl-NL" smtClean="0"/>
              <a:t>5</a:t>
            </a:fld>
            <a:endParaRPr lang="nl-NL"/>
          </a:p>
        </p:txBody>
      </p:sp>
    </p:spTree>
    <p:extLst>
      <p:ext uri="{BB962C8B-B14F-4D97-AF65-F5344CB8AC3E}">
        <p14:creationId xmlns:p14="http://schemas.microsoft.com/office/powerpoint/2010/main" val="412019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C2F029-A303-204C-8DBC-A22C727A3534}" type="slidenum">
              <a:rPr lang="nl-NL" smtClean="0"/>
              <a:t>7</a:t>
            </a:fld>
            <a:endParaRPr lang="nl-NL"/>
          </a:p>
        </p:txBody>
      </p:sp>
    </p:spTree>
    <p:extLst>
      <p:ext uri="{BB962C8B-B14F-4D97-AF65-F5344CB8AC3E}">
        <p14:creationId xmlns:p14="http://schemas.microsoft.com/office/powerpoint/2010/main" val="412019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C2F029-A303-204C-8DBC-A22C727A3534}" type="slidenum">
              <a:rPr lang="nl-NL" smtClean="0"/>
              <a:t>8</a:t>
            </a:fld>
            <a:endParaRPr lang="nl-NL"/>
          </a:p>
        </p:txBody>
      </p:sp>
    </p:spTree>
    <p:extLst>
      <p:ext uri="{BB962C8B-B14F-4D97-AF65-F5344CB8AC3E}">
        <p14:creationId xmlns:p14="http://schemas.microsoft.com/office/powerpoint/2010/main" val="412019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C2F029-A303-204C-8DBC-A22C727A3534}" type="slidenum">
              <a:rPr lang="nl-NL" smtClean="0"/>
              <a:t>10</a:t>
            </a:fld>
            <a:endParaRPr lang="nl-NL"/>
          </a:p>
        </p:txBody>
      </p:sp>
    </p:spTree>
    <p:extLst>
      <p:ext uri="{BB962C8B-B14F-4D97-AF65-F5344CB8AC3E}">
        <p14:creationId xmlns:p14="http://schemas.microsoft.com/office/powerpoint/2010/main" val="412019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C2F029-A303-204C-8DBC-A22C727A3534}" type="slidenum">
              <a:rPr lang="nl-NL" smtClean="0"/>
              <a:t>11</a:t>
            </a:fld>
            <a:endParaRPr lang="nl-NL"/>
          </a:p>
        </p:txBody>
      </p:sp>
    </p:spTree>
    <p:extLst>
      <p:ext uri="{BB962C8B-B14F-4D97-AF65-F5344CB8AC3E}">
        <p14:creationId xmlns:p14="http://schemas.microsoft.com/office/powerpoint/2010/main" val="412019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C2F029-A303-204C-8DBC-A22C727A3534}" type="slidenum">
              <a:rPr lang="nl-NL" smtClean="0"/>
              <a:t>12</a:t>
            </a:fld>
            <a:endParaRPr lang="nl-NL"/>
          </a:p>
        </p:txBody>
      </p:sp>
    </p:spTree>
    <p:extLst>
      <p:ext uri="{BB962C8B-B14F-4D97-AF65-F5344CB8AC3E}">
        <p14:creationId xmlns:p14="http://schemas.microsoft.com/office/powerpoint/2010/main" val="412019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C2F029-A303-204C-8DBC-A22C727A3534}" type="slidenum">
              <a:rPr lang="nl-NL" smtClean="0"/>
              <a:t>13</a:t>
            </a:fld>
            <a:endParaRPr lang="nl-NL"/>
          </a:p>
        </p:txBody>
      </p:sp>
    </p:spTree>
    <p:extLst>
      <p:ext uri="{BB962C8B-B14F-4D97-AF65-F5344CB8AC3E}">
        <p14:creationId xmlns:p14="http://schemas.microsoft.com/office/powerpoint/2010/main" val="412019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Nog een uitspraak:</a:t>
            </a:r>
            <a:r>
              <a:rPr lang="nl-NL" baseline="0" dirty="0" smtClean="0"/>
              <a:t> </a:t>
            </a:r>
            <a:r>
              <a:rPr lang="nl-NL" b="1" dirty="0" smtClean="0"/>
              <a:t>Er zijn idioten die mijn werk abstract noemen. Dat wat zij abstract noemen is het meest realistische. Het echte is niet het zichtbare maar de idee, de essentie van dingen. </a:t>
            </a:r>
            <a:endParaRPr lang="nl-NL" dirty="0"/>
          </a:p>
        </p:txBody>
      </p:sp>
      <p:sp>
        <p:nvSpPr>
          <p:cNvPr id="4" name="Tijdelijke aanduiding voor dianummer 3"/>
          <p:cNvSpPr>
            <a:spLocks noGrp="1"/>
          </p:cNvSpPr>
          <p:nvPr>
            <p:ph type="sldNum" sz="quarter" idx="10"/>
          </p:nvPr>
        </p:nvSpPr>
        <p:spPr/>
        <p:txBody>
          <a:bodyPr/>
          <a:lstStyle/>
          <a:p>
            <a:fld id="{F0C2F029-A303-204C-8DBC-A22C727A3534}" type="slidenum">
              <a:rPr lang="nl-NL" smtClean="0"/>
              <a:t>14</a:t>
            </a:fld>
            <a:endParaRPr lang="nl-NL"/>
          </a:p>
        </p:txBody>
      </p:sp>
    </p:spTree>
    <p:extLst>
      <p:ext uri="{BB962C8B-B14F-4D97-AF65-F5344CB8AC3E}">
        <p14:creationId xmlns:p14="http://schemas.microsoft.com/office/powerpoint/2010/main" val="412019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nl-NL" smtClean="0"/>
              <a:t>Titelstijl van model bewerken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oktober 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‹nr.›</a:t>
            </a:fld>
            <a:endParaRPr lang="en-US" dirty="0"/>
          </a:p>
        </p:txBody>
      </p:sp>
    </p:spTree>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oktober 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oktober 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oktober 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nl-NL" smtClean="0"/>
              <a:t>Titelstijl van model bewerken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7" name="Date Placeholder 6"/>
          <p:cNvSpPr>
            <a:spLocks noGrp="1"/>
          </p:cNvSpPr>
          <p:nvPr>
            <p:ph type="dt" sz="half" idx="10"/>
          </p:nvPr>
        </p:nvSpPr>
        <p:spPr/>
        <p:txBody>
          <a:bodyPr/>
          <a:lstStyle/>
          <a:p>
            <a:fld id="{751663BA-01FC-4367-B6F3-ABB2645D55F1}" type="datetime4">
              <a:rPr lang="en-US" smtClean="0"/>
              <a:pPr/>
              <a:t>oktober 5, 2017</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‹nr.›</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xmlns:p14="http://schemas.microsoft.com/office/powerpoint/2010/mai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oktober 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nl-NL" smtClean="0"/>
              <a:t>Klik om de tekststijl van het model te bewerken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oktober 5,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oktober 5,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oktober 5,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EAD5615-7F4F-4584-84D5-CC95918C321F}" type="datetime4">
              <a:rPr lang="en-US" smtClean="0"/>
              <a:pPr/>
              <a:t>oktober 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‹nr.›</a:t>
            </a:fld>
            <a:endParaRPr lang="en-US"/>
          </a:p>
        </p:txBody>
      </p:sp>
      <p:sp>
        <p:nvSpPr>
          <p:cNvPr id="8" name="Title 7"/>
          <p:cNvSpPr>
            <a:spLocks noGrp="1"/>
          </p:cNvSpPr>
          <p:nvPr>
            <p:ph type="title"/>
          </p:nvPr>
        </p:nvSpPr>
        <p:spPr/>
        <p:txBody>
          <a:bodyPr/>
          <a:lstStyle/>
          <a:p>
            <a:r>
              <a:rPr lang="nl-NL" smtClean="0"/>
              <a:t>Titelstijl van model bewerken</a:t>
            </a:r>
            <a:endParaRPr lang="en-US"/>
          </a:p>
        </p:txBody>
      </p:sp>
    </p:spTree>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76EEA923-9BEE-48CE-9F28-5B525F399BAD}" type="datetime4">
              <a:rPr lang="en-US" smtClean="0"/>
              <a:pPr/>
              <a:t>oktober 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‹nr.›</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nl-NL" smtClean="0"/>
              <a:t>Titelstijl van model bewerken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nl-NL" smtClean="0"/>
              <a:t>Titelstijl van model bewerken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oktober 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‹nr.›</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xmlns:p14="http://schemas.microsoft.com/office/powerpoint/2010/main" spd="slow">
    <p:push dir="u"/>
  </p:transition>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a:t>Cultuur van het </a:t>
            </a:r>
            <a:r>
              <a:rPr lang="nl-NL" b="1" dirty="0" smtClean="0"/>
              <a:t>moderne</a:t>
            </a:r>
            <a:endParaRPr lang="nl-NL" dirty="0"/>
          </a:p>
        </p:txBody>
      </p:sp>
      <p:sp>
        <p:nvSpPr>
          <p:cNvPr id="3" name="Subtitel 2"/>
          <p:cNvSpPr>
            <a:spLocks noGrp="1"/>
          </p:cNvSpPr>
          <p:nvPr>
            <p:ph type="subTitle" idx="1"/>
          </p:nvPr>
        </p:nvSpPr>
        <p:spPr>
          <a:xfrm>
            <a:off x="457200" y="4441651"/>
            <a:ext cx="7397770" cy="914400"/>
          </a:xfrm>
        </p:spPr>
        <p:txBody>
          <a:bodyPr>
            <a:normAutofit/>
          </a:bodyPr>
          <a:lstStyle/>
          <a:p>
            <a:r>
              <a:rPr lang="nl-NL" b="1" i="1" cap="none" dirty="0" smtClean="0">
                <a:solidFill>
                  <a:schemeClr val="tx1"/>
                </a:solidFill>
              </a:rPr>
              <a:t>In de eerste helft van de twintigste eeuw</a:t>
            </a:r>
          </a:p>
        </p:txBody>
      </p:sp>
      <p:sp>
        <p:nvSpPr>
          <p:cNvPr id="4" name="Rechthoek 3"/>
          <p:cNvSpPr/>
          <p:nvPr/>
        </p:nvSpPr>
        <p:spPr>
          <a:xfrm>
            <a:off x="613420" y="5508431"/>
            <a:ext cx="6870717" cy="954107"/>
          </a:xfrm>
          <a:prstGeom prst="rect">
            <a:avLst/>
          </a:prstGeom>
        </p:spPr>
        <p:txBody>
          <a:bodyPr wrap="square">
            <a:spAutoFit/>
          </a:bodyPr>
          <a:lstStyle/>
          <a:p>
            <a:r>
              <a:rPr lang="nl-NL" sz="2800" b="1" dirty="0" smtClean="0">
                <a:solidFill>
                  <a:srgbClr val="FF0000"/>
                </a:solidFill>
              </a:rPr>
              <a:t>LES </a:t>
            </a:r>
            <a:r>
              <a:rPr lang="nl-NL" sz="2800" b="1" dirty="0" smtClean="0">
                <a:solidFill>
                  <a:srgbClr val="FF0000"/>
                </a:solidFill>
              </a:rPr>
              <a:t>4.1</a:t>
            </a:r>
            <a:endParaRPr lang="nl-NL" sz="2800" b="1" dirty="0" smtClean="0">
              <a:solidFill>
                <a:srgbClr val="FF0000"/>
              </a:solidFill>
            </a:endParaRPr>
          </a:p>
          <a:p>
            <a:r>
              <a:rPr lang="nl-NL" sz="2800" b="1" dirty="0" smtClean="0">
                <a:solidFill>
                  <a:srgbClr val="FF0000"/>
                </a:solidFill>
              </a:rPr>
              <a:t>ABSTRACTIE</a:t>
            </a:r>
            <a:endParaRPr lang="nl-NL" sz="2800" dirty="0">
              <a:solidFill>
                <a:srgbClr val="FF0000"/>
              </a:solidFill>
            </a:endParaRPr>
          </a:p>
        </p:txBody>
      </p:sp>
    </p:spTree>
    <p:extLst>
      <p:ext uri="{BB962C8B-B14F-4D97-AF65-F5344CB8AC3E}">
        <p14:creationId xmlns:p14="http://schemas.microsoft.com/office/powerpoint/2010/main" val="201299414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457200" y="1600200"/>
            <a:ext cx="3556000" cy="4480560"/>
          </a:xfrm>
        </p:spPr>
        <p:txBody>
          <a:bodyPr>
            <a:noAutofit/>
          </a:bodyPr>
          <a:lstStyle/>
          <a:p>
            <a:r>
              <a:rPr lang="nl-NL" sz="1400" dirty="0" smtClean="0">
                <a:solidFill>
                  <a:srgbClr val="FF0000"/>
                </a:solidFill>
              </a:rPr>
              <a:t>Zuivere </a:t>
            </a:r>
            <a:r>
              <a:rPr lang="nl-NL" sz="1400" dirty="0">
                <a:solidFill>
                  <a:srgbClr val="FF0000"/>
                </a:solidFill>
              </a:rPr>
              <a:t>kunst. </a:t>
            </a:r>
            <a:endParaRPr lang="de-DE" sz="1400" dirty="0">
              <a:solidFill>
                <a:srgbClr val="FF0000"/>
              </a:solidFill>
            </a:endParaRPr>
          </a:p>
          <a:p>
            <a:r>
              <a:rPr lang="de-DE" sz="1400" b="0" dirty="0" smtClean="0"/>
              <a:t>De </a:t>
            </a:r>
            <a:r>
              <a:rPr lang="de-DE" sz="1400" b="0" dirty="0" err="1"/>
              <a:t>Stijl</a:t>
            </a:r>
            <a:r>
              <a:rPr lang="de-DE" sz="1400" b="0" dirty="0"/>
              <a:t> </a:t>
            </a:r>
            <a:r>
              <a:rPr lang="de-DE" sz="1400" b="0" dirty="0" smtClean="0"/>
              <a:t>(</a:t>
            </a:r>
            <a:r>
              <a:rPr lang="de-DE" sz="1400" b="0" dirty="0" err="1" smtClean="0"/>
              <a:t>Nederland</a:t>
            </a:r>
            <a:r>
              <a:rPr lang="de-DE" sz="1400" b="0" dirty="0" smtClean="0"/>
              <a:t>) </a:t>
            </a:r>
            <a:r>
              <a:rPr lang="de-DE" sz="1400" b="0" dirty="0" err="1" smtClean="0"/>
              <a:t>zette</a:t>
            </a:r>
            <a:r>
              <a:rPr lang="de-DE" sz="1400" b="0" dirty="0" smtClean="0"/>
              <a:t> </a:t>
            </a:r>
            <a:r>
              <a:rPr lang="de-DE" sz="1400" b="0" dirty="0" err="1"/>
              <a:t>zich</a:t>
            </a:r>
            <a:r>
              <a:rPr lang="de-DE" sz="1400" b="0" dirty="0"/>
              <a:t> in </a:t>
            </a:r>
            <a:r>
              <a:rPr lang="de-DE" sz="1400" b="0" dirty="0" err="1"/>
              <a:t>voor</a:t>
            </a:r>
            <a:r>
              <a:rPr lang="de-DE" sz="1400" b="0" dirty="0"/>
              <a:t> </a:t>
            </a:r>
            <a:r>
              <a:rPr lang="de-DE" sz="1400" b="0" dirty="0" err="1"/>
              <a:t>een</a:t>
            </a:r>
            <a:r>
              <a:rPr lang="de-DE" sz="1400" b="0" dirty="0"/>
              <a:t> </a:t>
            </a:r>
            <a:r>
              <a:rPr lang="de-DE" sz="1400" dirty="0" err="1"/>
              <a:t>nieuwe</a:t>
            </a:r>
            <a:r>
              <a:rPr lang="de-DE" sz="1400" dirty="0"/>
              <a:t> </a:t>
            </a:r>
            <a:r>
              <a:rPr lang="de-DE" sz="1400" dirty="0" err="1"/>
              <a:t>kunst</a:t>
            </a:r>
            <a:r>
              <a:rPr lang="de-DE" sz="1400" dirty="0"/>
              <a:t> in </a:t>
            </a:r>
            <a:r>
              <a:rPr lang="de-DE" sz="1400" dirty="0" err="1"/>
              <a:t>een</a:t>
            </a:r>
            <a:r>
              <a:rPr lang="de-DE" sz="1400" dirty="0"/>
              <a:t> </a:t>
            </a:r>
            <a:r>
              <a:rPr lang="de-DE" sz="1400" dirty="0" err="1"/>
              <a:t>nieuwe</a:t>
            </a:r>
            <a:r>
              <a:rPr lang="de-DE" sz="1400" dirty="0"/>
              <a:t>, </a:t>
            </a:r>
            <a:r>
              <a:rPr lang="de-DE" sz="1400" dirty="0" err="1"/>
              <a:t>betere</a:t>
            </a:r>
            <a:r>
              <a:rPr lang="de-DE" sz="1400" dirty="0"/>
              <a:t> </a:t>
            </a:r>
            <a:r>
              <a:rPr lang="de-DE" sz="1400" dirty="0" err="1"/>
              <a:t>wereld</a:t>
            </a:r>
            <a:r>
              <a:rPr lang="de-DE" sz="1400" dirty="0"/>
              <a:t>. </a:t>
            </a:r>
            <a:endParaRPr lang="de-DE" sz="1400" dirty="0" smtClean="0"/>
          </a:p>
          <a:p>
            <a:pPr defTabSz="457200">
              <a:spcBef>
                <a:spcPts val="0"/>
              </a:spcBef>
              <a:spcAft>
                <a:spcPts val="0"/>
              </a:spcAft>
              <a:defRPr/>
            </a:pPr>
            <a:r>
              <a:rPr lang="nl-NL" sz="1400" b="0" dirty="0" smtClean="0"/>
              <a:t>Ze wilden </a:t>
            </a:r>
            <a:r>
              <a:rPr lang="nl-NL" sz="1400" b="0" dirty="0"/>
              <a:t>niet langer de </a:t>
            </a:r>
            <a:r>
              <a:rPr lang="nl-NL" sz="1400" dirty="0"/>
              <a:t>natuur nabootsen, </a:t>
            </a:r>
            <a:r>
              <a:rPr lang="nl-NL" sz="1400" b="0" dirty="0"/>
              <a:t>geen kunst met </a:t>
            </a:r>
            <a:r>
              <a:rPr lang="nl-NL" sz="1400" dirty="0"/>
              <a:t>willekeurige, subjectieve </a:t>
            </a:r>
            <a:r>
              <a:rPr lang="nl-NL" sz="1400" b="0" dirty="0"/>
              <a:t>elementen.</a:t>
            </a:r>
            <a:r>
              <a:rPr lang="nl-NL" sz="1400" dirty="0"/>
              <a:t> </a:t>
            </a:r>
            <a:r>
              <a:rPr lang="nl-NL" sz="1400" b="0" dirty="0" smtClean="0"/>
              <a:t>Ze </a:t>
            </a:r>
            <a:r>
              <a:rPr lang="de-DE" sz="1400" b="0" dirty="0" err="1" smtClean="0"/>
              <a:t>streefden</a:t>
            </a:r>
            <a:r>
              <a:rPr lang="de-DE" sz="1400" b="0" dirty="0" smtClean="0"/>
              <a:t> </a:t>
            </a:r>
            <a:r>
              <a:rPr lang="de-DE" sz="1400" b="0" dirty="0" err="1"/>
              <a:t>naar</a:t>
            </a:r>
            <a:r>
              <a:rPr lang="de-DE" sz="1400" b="0" dirty="0"/>
              <a:t> </a:t>
            </a:r>
            <a:r>
              <a:rPr lang="de-DE" sz="1400" dirty="0" err="1"/>
              <a:t>harmonie</a:t>
            </a:r>
            <a:r>
              <a:rPr lang="de-DE" sz="1400" dirty="0"/>
              <a:t> en </a:t>
            </a:r>
            <a:r>
              <a:rPr lang="de-DE" sz="1400" dirty="0" err="1" smtClean="0"/>
              <a:t>evenwicht</a:t>
            </a:r>
            <a:r>
              <a:rPr lang="de-DE" sz="1400" dirty="0" smtClean="0"/>
              <a:t>.</a:t>
            </a:r>
            <a:endParaRPr lang="nl-NL" sz="1400" dirty="0" smtClean="0"/>
          </a:p>
          <a:p>
            <a:pPr defTabSz="457200">
              <a:spcBef>
                <a:spcPts val="0"/>
              </a:spcBef>
              <a:spcAft>
                <a:spcPts val="0"/>
              </a:spcAft>
              <a:defRPr/>
            </a:pPr>
            <a:endParaRPr lang="nl-NL" sz="1400" dirty="0" smtClean="0"/>
          </a:p>
          <a:p>
            <a:r>
              <a:rPr lang="de-DE" sz="1400" b="0" dirty="0" err="1" smtClean="0"/>
              <a:t>Zij</a:t>
            </a:r>
            <a:r>
              <a:rPr lang="de-DE" sz="1400" b="0" dirty="0" smtClean="0"/>
              <a:t> </a:t>
            </a:r>
            <a:r>
              <a:rPr lang="de-DE" sz="1400" b="0" dirty="0"/>
              <a:t>werkten </a:t>
            </a:r>
            <a:r>
              <a:rPr lang="de-DE" sz="1400" b="0" dirty="0" err="1" smtClean="0"/>
              <a:t>daarom</a:t>
            </a:r>
            <a:r>
              <a:rPr lang="de-DE" sz="1400" b="0" dirty="0" smtClean="0"/>
              <a:t> </a:t>
            </a:r>
            <a:r>
              <a:rPr lang="de-DE" sz="1400" b="0" dirty="0" err="1" smtClean="0"/>
              <a:t>met</a:t>
            </a:r>
            <a:r>
              <a:rPr lang="de-DE" sz="1400" b="0" dirty="0" smtClean="0"/>
              <a:t> </a:t>
            </a:r>
            <a:r>
              <a:rPr lang="de-DE" sz="1400" b="0" dirty="0" err="1"/>
              <a:t>een</a:t>
            </a:r>
            <a:r>
              <a:rPr lang="de-DE" sz="1400" b="0" dirty="0"/>
              <a:t> paar </a:t>
            </a:r>
            <a:r>
              <a:rPr lang="de-DE" sz="1400" b="0" dirty="0" smtClean="0"/>
              <a:t>eigen </a:t>
            </a:r>
            <a:r>
              <a:rPr lang="de-DE" sz="1400" b="0" dirty="0" err="1" smtClean="0"/>
              <a:t>regels</a:t>
            </a:r>
            <a:r>
              <a:rPr lang="de-DE" sz="1400" b="0" dirty="0" smtClean="0"/>
              <a:t>; </a:t>
            </a:r>
            <a:r>
              <a:rPr lang="de-DE" sz="1400" b="0" dirty="0"/>
              <a:t> </a:t>
            </a:r>
            <a:r>
              <a:rPr lang="de-DE" sz="1400" b="0" dirty="0" err="1"/>
              <a:t>gebruik</a:t>
            </a:r>
            <a:r>
              <a:rPr lang="de-DE" sz="1400" b="0" dirty="0"/>
              <a:t> van </a:t>
            </a:r>
            <a:r>
              <a:rPr lang="de-DE" sz="1400" dirty="0" err="1"/>
              <a:t>eenvoudige</a:t>
            </a:r>
            <a:r>
              <a:rPr lang="de-DE" sz="1400" dirty="0"/>
              <a:t> </a:t>
            </a:r>
            <a:r>
              <a:rPr lang="de-DE" sz="1400" dirty="0" err="1"/>
              <a:t>beeld</a:t>
            </a:r>
            <a:r>
              <a:rPr lang="de-DE" sz="1400" dirty="0"/>
              <a:t>- en </a:t>
            </a:r>
            <a:r>
              <a:rPr lang="de-DE" sz="1400" dirty="0" err="1"/>
              <a:t>vormaspecten</a:t>
            </a:r>
            <a:r>
              <a:rPr lang="de-DE" sz="1400" b="0" dirty="0"/>
              <a:t>, </a:t>
            </a:r>
            <a:r>
              <a:rPr lang="de-DE" sz="1400" b="0" dirty="0" err="1"/>
              <a:t>zoals</a:t>
            </a:r>
            <a:r>
              <a:rPr lang="de-DE" sz="1400" b="0" dirty="0"/>
              <a:t>:</a:t>
            </a:r>
          </a:p>
          <a:p>
            <a:pPr marL="285750" indent="-285750">
              <a:buFontTx/>
              <a:buChar char="-"/>
            </a:pPr>
            <a:r>
              <a:rPr lang="de-DE" sz="1400" b="0" dirty="0" smtClean="0"/>
              <a:t>de </a:t>
            </a:r>
            <a:r>
              <a:rPr lang="de-DE" sz="1400" b="0" dirty="0" err="1"/>
              <a:t>universele</a:t>
            </a:r>
            <a:r>
              <a:rPr lang="de-DE" sz="1400" b="0" dirty="0"/>
              <a:t> </a:t>
            </a:r>
            <a:r>
              <a:rPr lang="de-DE" sz="1400" b="0" dirty="0" err="1"/>
              <a:t>primaire</a:t>
            </a:r>
            <a:r>
              <a:rPr lang="de-DE" sz="1400" b="0" dirty="0"/>
              <a:t> </a:t>
            </a:r>
            <a:r>
              <a:rPr lang="de-DE" sz="1400" b="0" dirty="0" err="1"/>
              <a:t>kleuren</a:t>
            </a:r>
            <a:r>
              <a:rPr lang="de-DE" sz="1400" b="0" dirty="0"/>
              <a:t>, </a:t>
            </a:r>
            <a:r>
              <a:rPr lang="de-DE" sz="1400" b="0" dirty="0" err="1"/>
              <a:t>zwart-wit</a:t>
            </a:r>
            <a:r>
              <a:rPr lang="de-DE" sz="1400" b="0" dirty="0"/>
              <a:t> en </a:t>
            </a:r>
            <a:r>
              <a:rPr lang="de-DE" sz="1400" b="0" dirty="0" err="1" smtClean="0"/>
              <a:t>grijzen</a:t>
            </a:r>
            <a:endParaRPr lang="de-DE" sz="1400" b="0" dirty="0" smtClean="0"/>
          </a:p>
          <a:p>
            <a:pPr marL="285750" indent="-285750">
              <a:buFontTx/>
              <a:buChar char="-"/>
            </a:pPr>
            <a:r>
              <a:rPr lang="de-DE" sz="1400" b="0" dirty="0" smtClean="0"/>
              <a:t>horizontaal </a:t>
            </a:r>
            <a:r>
              <a:rPr lang="de-DE" sz="1400" b="0" dirty="0"/>
              <a:t>en </a:t>
            </a:r>
            <a:r>
              <a:rPr lang="de-DE" sz="1400" b="0" dirty="0" err="1"/>
              <a:t>verticaal</a:t>
            </a:r>
            <a:r>
              <a:rPr lang="de-DE" sz="1400" b="0" dirty="0"/>
              <a:t> (</a:t>
            </a:r>
            <a:r>
              <a:rPr lang="de-DE" sz="1400" b="0" dirty="0" err="1"/>
              <a:t>later</a:t>
            </a:r>
            <a:r>
              <a:rPr lang="de-DE" sz="1400" b="0" dirty="0"/>
              <a:t> </a:t>
            </a:r>
            <a:r>
              <a:rPr lang="de-DE" sz="1400" b="0" dirty="0" err="1"/>
              <a:t>ook</a:t>
            </a:r>
            <a:r>
              <a:rPr lang="de-DE" sz="1400" b="0" dirty="0"/>
              <a:t> </a:t>
            </a:r>
            <a:r>
              <a:rPr lang="de-DE" sz="1400" b="0" dirty="0" err="1"/>
              <a:t>diagonaal</a:t>
            </a:r>
            <a:r>
              <a:rPr lang="de-DE" sz="1400" b="0" dirty="0" smtClean="0"/>
              <a:t>)</a:t>
            </a:r>
          </a:p>
          <a:p>
            <a:pPr marL="285750" indent="-285750">
              <a:buFontTx/>
              <a:buChar char="-"/>
            </a:pPr>
            <a:r>
              <a:rPr lang="de-DE" sz="1400" b="0" dirty="0" err="1" smtClean="0"/>
              <a:t>rechthoekige</a:t>
            </a:r>
            <a:r>
              <a:rPr lang="de-DE" sz="1400" b="0" dirty="0" smtClean="0"/>
              <a:t> </a:t>
            </a:r>
            <a:r>
              <a:rPr lang="de-DE" sz="1400" b="0" dirty="0" err="1"/>
              <a:t>vormen</a:t>
            </a:r>
            <a:r>
              <a:rPr lang="de-DE" sz="1400" b="0" dirty="0"/>
              <a:t> </a:t>
            </a:r>
          </a:p>
          <a:p>
            <a:pPr marL="285750" indent="-285750">
              <a:buFontTx/>
              <a:buChar char="-"/>
            </a:pPr>
            <a:r>
              <a:rPr lang="de-DE" sz="1400" b="0" dirty="0" err="1" smtClean="0"/>
              <a:t>elkaar</a:t>
            </a:r>
            <a:r>
              <a:rPr lang="de-DE" sz="1400" b="0" dirty="0" smtClean="0"/>
              <a:t> </a:t>
            </a:r>
            <a:r>
              <a:rPr lang="de-DE" sz="1400" b="0" dirty="0" err="1"/>
              <a:t>loodrecht</a:t>
            </a:r>
            <a:r>
              <a:rPr lang="de-DE" sz="1400" b="0" dirty="0"/>
              <a:t> </a:t>
            </a:r>
            <a:r>
              <a:rPr lang="de-DE" sz="1400" b="0" dirty="0" err="1"/>
              <a:t>kruisende</a:t>
            </a:r>
            <a:r>
              <a:rPr lang="de-DE" sz="1400" b="0" dirty="0"/>
              <a:t> </a:t>
            </a:r>
            <a:r>
              <a:rPr lang="de-DE" sz="1400" b="0" dirty="0" err="1"/>
              <a:t>lijnen</a:t>
            </a:r>
            <a:r>
              <a:rPr lang="de-DE" sz="1400" b="0" dirty="0"/>
              <a:t> </a:t>
            </a:r>
          </a:p>
          <a:p>
            <a:pPr marL="285750" indent="-285750">
              <a:buFontTx/>
              <a:buChar char="-"/>
            </a:pPr>
            <a:r>
              <a:rPr lang="de-DE" sz="1400" b="0" dirty="0" err="1" smtClean="0"/>
              <a:t>basisvormen</a:t>
            </a:r>
            <a:r>
              <a:rPr lang="de-DE" sz="1400" b="0" dirty="0"/>
              <a:t>, </a:t>
            </a:r>
            <a:r>
              <a:rPr lang="de-DE" sz="1400" b="0" dirty="0" err="1"/>
              <a:t>zowel</a:t>
            </a:r>
            <a:r>
              <a:rPr lang="de-DE" sz="1400" b="0" dirty="0"/>
              <a:t> </a:t>
            </a:r>
            <a:r>
              <a:rPr lang="de-DE" sz="1400" b="0" dirty="0" err="1"/>
              <a:t>tweedimensionaal</a:t>
            </a:r>
            <a:r>
              <a:rPr lang="de-DE" sz="1400" b="0" dirty="0"/>
              <a:t> als </a:t>
            </a:r>
            <a:r>
              <a:rPr lang="de-DE" sz="1400" b="0" dirty="0" err="1"/>
              <a:t>driedimensionaal</a:t>
            </a:r>
            <a:r>
              <a:rPr lang="de-DE" sz="1400" b="0" dirty="0"/>
              <a:t> </a:t>
            </a:r>
            <a:endParaRPr lang="de-DE" sz="1400" b="0" dirty="0" smtClean="0"/>
          </a:p>
          <a:p>
            <a:pPr marL="285750" indent="-285750">
              <a:buFontTx/>
              <a:buChar char="-"/>
            </a:pPr>
            <a:r>
              <a:rPr lang="de-DE" sz="1400" b="0" dirty="0" smtClean="0"/>
              <a:t>asymmetrische </a:t>
            </a:r>
            <a:r>
              <a:rPr lang="de-DE" sz="1400" b="0" dirty="0" err="1"/>
              <a:t>composities</a:t>
            </a:r>
            <a:endParaRPr lang="de-DE" sz="1400" b="0" dirty="0"/>
          </a:p>
        </p:txBody>
      </p:sp>
      <p:pic>
        <p:nvPicPr>
          <p:cNvPr id="5" name="Afbeelding 4"/>
          <p:cNvPicPr>
            <a:picLocks noChangeAspect="1"/>
          </p:cNvPicPr>
          <p:nvPr/>
        </p:nvPicPr>
        <p:blipFill>
          <a:blip r:embed="rId3"/>
          <a:stretch>
            <a:fillRect/>
          </a:stretch>
        </p:blipFill>
        <p:spPr>
          <a:xfrm>
            <a:off x="4360524" y="1790982"/>
            <a:ext cx="4258351" cy="4289778"/>
          </a:xfrm>
          <a:prstGeom prst="rect">
            <a:avLst/>
          </a:prstGeom>
          <a:noFill/>
          <a:ln>
            <a:noFill/>
          </a:ln>
        </p:spPr>
      </p:pic>
      <p:sp>
        <p:nvSpPr>
          <p:cNvPr id="6"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De stijl 1</a:t>
            </a:r>
            <a:endParaRPr lang="nl-NL" sz="2000" dirty="0"/>
          </a:p>
        </p:txBody>
      </p:sp>
    </p:spTree>
    <p:extLst>
      <p:ext uri="{BB962C8B-B14F-4D97-AF65-F5344CB8AC3E}">
        <p14:creationId xmlns:p14="http://schemas.microsoft.com/office/powerpoint/2010/main" val="125228191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457200" y="1600199"/>
            <a:ext cx="3784600" cy="4792133"/>
          </a:xfrm>
        </p:spPr>
        <p:txBody>
          <a:bodyPr>
            <a:normAutofit/>
          </a:bodyPr>
          <a:lstStyle/>
          <a:p>
            <a:r>
              <a:rPr lang="nl-NL" dirty="0">
                <a:solidFill>
                  <a:srgbClr val="FF0000"/>
                </a:solidFill>
              </a:rPr>
              <a:t>Piet Mondriaan:</a:t>
            </a:r>
            <a:r>
              <a:rPr lang="nl-NL" b="0" dirty="0">
                <a:solidFill>
                  <a:srgbClr val="FF0000"/>
                </a:solidFill>
              </a:rPr>
              <a:t> </a:t>
            </a:r>
            <a:r>
              <a:rPr lang="nl-NL" b="0" dirty="0" smtClean="0">
                <a:solidFill>
                  <a:srgbClr val="FF0000"/>
                </a:solidFill>
              </a:rPr>
              <a:t>v</a:t>
            </a:r>
            <a:r>
              <a:rPr lang="nl-NL" dirty="0" smtClean="0">
                <a:solidFill>
                  <a:srgbClr val="FF0000"/>
                </a:solidFill>
              </a:rPr>
              <a:t>an natuur naar abstractie</a:t>
            </a:r>
          </a:p>
          <a:p>
            <a:r>
              <a:rPr lang="nl-NL" b="0" dirty="0" smtClean="0"/>
              <a:t>In het begin schilderij hij figuratief, de </a:t>
            </a:r>
            <a:r>
              <a:rPr lang="nl-NL" dirty="0" smtClean="0"/>
              <a:t>waarneming van de realiteit</a:t>
            </a:r>
            <a:r>
              <a:rPr lang="nl-NL" b="0" dirty="0"/>
              <a:t>:</a:t>
            </a:r>
            <a:r>
              <a:rPr lang="nl-NL" b="0" dirty="0" smtClean="0"/>
              <a:t> hij schildert wat hij ziet. </a:t>
            </a:r>
          </a:p>
          <a:p>
            <a:r>
              <a:rPr lang="nl-NL" b="0" dirty="0" smtClean="0"/>
              <a:t>Geleidelijk ging het het </a:t>
            </a:r>
            <a:r>
              <a:rPr lang="nl-NL" b="0" dirty="0" err="1" smtClean="0"/>
              <a:t>herkebare</a:t>
            </a:r>
            <a:r>
              <a:rPr lang="nl-NL" b="0" dirty="0" smtClean="0"/>
              <a:t> vereenvoudigen, totdat er alleen </a:t>
            </a:r>
            <a:r>
              <a:rPr lang="nl-NL" dirty="0" smtClean="0"/>
              <a:t>horizontale en verticale lijnen </a:t>
            </a:r>
            <a:r>
              <a:rPr lang="nl-NL" b="0" dirty="0" smtClean="0"/>
              <a:t>overblijven.</a:t>
            </a:r>
          </a:p>
          <a:p>
            <a:r>
              <a:rPr lang="nl-NL" b="0" dirty="0" smtClean="0"/>
              <a:t>Hij probeerde echt het </a:t>
            </a:r>
            <a:r>
              <a:rPr lang="nl-NL" dirty="0" smtClean="0"/>
              <a:t>diepere wezen </a:t>
            </a:r>
            <a:r>
              <a:rPr lang="nl-NL" b="0" dirty="0" smtClean="0"/>
              <a:t>van de werkelijkheid weer te geven en niet de natuur zoals die zich toevallig aan hem voordeed. </a:t>
            </a:r>
          </a:p>
          <a:p>
            <a:r>
              <a:rPr lang="nl-NL" dirty="0" smtClean="0"/>
              <a:t>Hij filterde langzaam maar zeker alles weg wat in zijn ogen niet essentieel was.</a:t>
            </a:r>
          </a:p>
          <a:p>
            <a:endParaRPr lang="nl-NL" dirty="0"/>
          </a:p>
        </p:txBody>
      </p:sp>
      <p:pic>
        <p:nvPicPr>
          <p:cNvPr id="5" name="Tijdelijke aanduiding voor inhoud 4"/>
          <p:cNvPicPr>
            <a:picLocks noGrp="1" noChangeAspect="1"/>
          </p:cNvPicPr>
          <p:nvPr>
            <p:ph idx="1"/>
          </p:nvPr>
        </p:nvPicPr>
        <p:blipFill>
          <a:blip r:embed="rId3"/>
          <a:srcRect l="7676" r="7676"/>
          <a:stretch>
            <a:fillRect/>
          </a:stretch>
        </p:blipFill>
        <p:spPr>
          <a:xfrm>
            <a:off x="4643977" y="26479"/>
            <a:ext cx="2815167" cy="2467555"/>
          </a:xfrm>
        </p:spPr>
      </p:pic>
      <p:pic>
        <p:nvPicPr>
          <p:cNvPr id="7" name="Afbeelding 6"/>
          <p:cNvPicPr>
            <a:picLocks noChangeAspect="1"/>
          </p:cNvPicPr>
          <p:nvPr/>
        </p:nvPicPr>
        <p:blipFill>
          <a:blip r:embed="rId4"/>
          <a:stretch>
            <a:fillRect/>
          </a:stretch>
        </p:blipFill>
        <p:spPr>
          <a:xfrm>
            <a:off x="4627191" y="2575277"/>
            <a:ext cx="2831954" cy="2053167"/>
          </a:xfrm>
          <a:prstGeom prst="rect">
            <a:avLst/>
          </a:prstGeom>
        </p:spPr>
      </p:pic>
      <p:pic>
        <p:nvPicPr>
          <p:cNvPr id="8" name="Afbeelding 7"/>
          <p:cNvPicPr>
            <a:picLocks noChangeAspect="1"/>
          </p:cNvPicPr>
          <p:nvPr/>
        </p:nvPicPr>
        <p:blipFill>
          <a:blip r:embed="rId5"/>
          <a:stretch>
            <a:fillRect/>
          </a:stretch>
        </p:blipFill>
        <p:spPr>
          <a:xfrm>
            <a:off x="4643978" y="4769555"/>
            <a:ext cx="2815167" cy="1975556"/>
          </a:xfrm>
          <a:prstGeom prst="rect">
            <a:avLst/>
          </a:prstGeom>
        </p:spPr>
      </p:pic>
      <p:sp>
        <p:nvSpPr>
          <p:cNvPr id="10"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De stijl 2</a:t>
            </a:r>
            <a:endParaRPr lang="nl-NL" sz="2000" dirty="0"/>
          </a:p>
        </p:txBody>
      </p:sp>
    </p:spTree>
    <p:extLst>
      <p:ext uri="{BB962C8B-B14F-4D97-AF65-F5344CB8AC3E}">
        <p14:creationId xmlns:p14="http://schemas.microsoft.com/office/powerpoint/2010/main" val="393268198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5300134" y="1600199"/>
            <a:ext cx="3310467" cy="4792133"/>
          </a:xfrm>
        </p:spPr>
        <p:txBody>
          <a:bodyPr>
            <a:normAutofit/>
          </a:bodyPr>
          <a:lstStyle/>
          <a:p>
            <a:r>
              <a:rPr lang="de-DE" dirty="0" err="1" smtClean="0">
                <a:solidFill>
                  <a:srgbClr val="FF0000"/>
                </a:solidFill>
              </a:rPr>
              <a:t>Orde</a:t>
            </a:r>
            <a:r>
              <a:rPr lang="de-DE" dirty="0" smtClean="0">
                <a:solidFill>
                  <a:srgbClr val="FF0000"/>
                </a:solidFill>
              </a:rPr>
              <a:t> en </a:t>
            </a:r>
            <a:r>
              <a:rPr lang="de-DE" dirty="0" err="1" smtClean="0">
                <a:solidFill>
                  <a:srgbClr val="FF0000"/>
                </a:solidFill>
              </a:rPr>
              <a:t>overzicht</a:t>
            </a:r>
            <a:r>
              <a:rPr lang="de-DE" dirty="0" smtClean="0">
                <a:solidFill>
                  <a:srgbClr val="FF0000"/>
                </a:solidFill>
              </a:rPr>
              <a:t>:</a:t>
            </a:r>
          </a:p>
          <a:p>
            <a:r>
              <a:rPr lang="nl-NL" sz="2000" b="0" dirty="0"/>
              <a:t>In 1930 maakt Piet Mondriaan het schilderij ‘Compositie </a:t>
            </a:r>
            <a:r>
              <a:rPr lang="nl-NL" sz="2000" b="0" dirty="0" smtClean="0"/>
              <a:t>nummer </a:t>
            </a:r>
            <a:r>
              <a:rPr lang="nl-NL" sz="2000" b="0" dirty="0"/>
              <a:t>II’. </a:t>
            </a:r>
            <a:endParaRPr lang="nl-NL" sz="2000" b="0" dirty="0" smtClean="0"/>
          </a:p>
          <a:p>
            <a:r>
              <a:rPr lang="nl-NL" sz="2000" b="0" dirty="0" smtClean="0"/>
              <a:t>Het </a:t>
            </a:r>
            <a:r>
              <a:rPr lang="nl-NL" sz="2000" b="0" dirty="0"/>
              <a:t>is een </a:t>
            </a:r>
            <a:r>
              <a:rPr lang="nl-NL" sz="2000" b="0" dirty="0" smtClean="0"/>
              <a:t>ordelijk schilderij waarin Mondriaans </a:t>
            </a:r>
            <a:r>
              <a:rPr lang="nl-NL" sz="2000" b="0" dirty="0"/>
              <a:t>verlangen naar een </a:t>
            </a:r>
            <a:r>
              <a:rPr lang="nl-NL" sz="2000" dirty="0"/>
              <a:t>zuivere </a:t>
            </a:r>
            <a:r>
              <a:rPr lang="nl-NL" sz="2000" dirty="0" smtClean="0"/>
              <a:t>schilderkunst</a:t>
            </a:r>
            <a:r>
              <a:rPr lang="nl-NL" sz="2000" b="0" dirty="0" smtClean="0"/>
              <a:t> </a:t>
            </a:r>
            <a:r>
              <a:rPr lang="nl-NL" sz="2000" b="0" dirty="0"/>
              <a:t>het best tot uitdrukking wordt gebracht</a:t>
            </a:r>
            <a:r>
              <a:rPr lang="nl-NL" sz="2000" b="0" dirty="0" smtClean="0"/>
              <a:t>.</a:t>
            </a:r>
          </a:p>
          <a:p>
            <a:r>
              <a:rPr lang="nl-NL" sz="2000" b="0" dirty="0" smtClean="0">
                <a:solidFill>
                  <a:srgbClr val="FF0000"/>
                </a:solidFill>
              </a:rPr>
              <a:t>Welke typische kenmerken van de Stijl ze je terug in dit werk van Mondriaan?</a:t>
            </a:r>
          </a:p>
          <a:p>
            <a:endParaRPr lang="nl-NL" b="0" dirty="0"/>
          </a:p>
        </p:txBody>
      </p:sp>
      <p:pic>
        <p:nvPicPr>
          <p:cNvPr id="6" name="Tijdelijke aanduiding voor inhoud 5"/>
          <p:cNvPicPr>
            <a:picLocks noGrp="1" noChangeAspect="1"/>
          </p:cNvPicPr>
          <p:nvPr>
            <p:ph idx="1"/>
          </p:nvPr>
        </p:nvPicPr>
        <p:blipFill>
          <a:blip r:embed="rId3"/>
          <a:srcRect l="-6359" r="-6359"/>
          <a:stretch>
            <a:fillRect/>
          </a:stretch>
        </p:blipFill>
        <p:spPr>
          <a:xfrm>
            <a:off x="188384" y="1600199"/>
            <a:ext cx="5111750" cy="4480560"/>
          </a:xfrm>
          <a:prstGeom prst="rect">
            <a:avLst/>
          </a:prstGeom>
          <a:noFill/>
          <a:ln>
            <a:noFill/>
          </a:ln>
        </p:spPr>
      </p:pic>
      <p:sp>
        <p:nvSpPr>
          <p:cNvPr id="7"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De stijl 3</a:t>
            </a:r>
            <a:endParaRPr lang="nl-NL" sz="2000" dirty="0"/>
          </a:p>
        </p:txBody>
      </p:sp>
    </p:spTree>
    <p:extLst>
      <p:ext uri="{BB962C8B-B14F-4D97-AF65-F5344CB8AC3E}">
        <p14:creationId xmlns:p14="http://schemas.microsoft.com/office/powerpoint/2010/main" val="20825183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p:txBody>
          <a:bodyPr>
            <a:normAutofit fontScale="92500"/>
          </a:bodyPr>
          <a:lstStyle/>
          <a:p>
            <a:r>
              <a:rPr lang="nl-NL" b="0" dirty="0"/>
              <a:t>E</a:t>
            </a:r>
            <a:r>
              <a:rPr lang="nl-NL" b="0" dirty="0" smtClean="0"/>
              <a:t>en </a:t>
            </a:r>
            <a:r>
              <a:rPr lang="nl-NL" b="0" dirty="0"/>
              <a:t>Russische </a:t>
            </a:r>
            <a:r>
              <a:rPr lang="nl-NL" b="0" dirty="0" smtClean="0"/>
              <a:t>kunstbeweging die </a:t>
            </a:r>
            <a:r>
              <a:rPr lang="nl-NL" dirty="0" smtClean="0"/>
              <a:t>abstractie </a:t>
            </a:r>
            <a:r>
              <a:rPr lang="nl-NL" dirty="0"/>
              <a:t>en geometrische vormen </a:t>
            </a:r>
            <a:r>
              <a:rPr lang="nl-NL" b="0" dirty="0" smtClean="0"/>
              <a:t>centraal stellen.</a:t>
            </a:r>
          </a:p>
          <a:p>
            <a:r>
              <a:rPr lang="nl-NL" b="0" dirty="0"/>
              <a:t>Het kubisme en het futurisme hebben de constructivisten sterk beïnvloed. De constructivisten geloofden </a:t>
            </a:r>
            <a:r>
              <a:rPr lang="nl-NL" b="0" dirty="0" smtClean="0"/>
              <a:t>net als </a:t>
            </a:r>
            <a:r>
              <a:rPr lang="nl-NL" b="0" dirty="0"/>
              <a:t>de futuristen in een </a:t>
            </a:r>
            <a:r>
              <a:rPr lang="nl-NL" dirty="0"/>
              <a:t>toekomst die door de machine en wetenschap verregaand verbeterd zou worden</a:t>
            </a:r>
            <a:r>
              <a:rPr lang="nl-NL" b="0" dirty="0"/>
              <a:t>. </a:t>
            </a:r>
            <a:endParaRPr lang="nl-NL" b="0" dirty="0" smtClean="0"/>
          </a:p>
          <a:p>
            <a:r>
              <a:rPr lang="nl-NL" b="0" dirty="0" smtClean="0"/>
              <a:t>De </a:t>
            </a:r>
            <a:r>
              <a:rPr lang="nl-NL" b="0" dirty="0"/>
              <a:t>technologie speelde dan ook vaak een rol in hun werk. </a:t>
            </a:r>
            <a:endParaRPr lang="nl-NL" b="0" dirty="0" smtClean="0"/>
          </a:p>
          <a:p>
            <a:r>
              <a:rPr lang="nl-NL" b="0" dirty="0" smtClean="0"/>
              <a:t>Ze </a:t>
            </a:r>
            <a:r>
              <a:rPr lang="nl-NL" b="0" dirty="0"/>
              <a:t>werkten </a:t>
            </a:r>
            <a:r>
              <a:rPr lang="nl-NL" b="0" dirty="0" smtClean="0"/>
              <a:t>met veel </a:t>
            </a:r>
            <a:r>
              <a:rPr lang="nl-NL" dirty="0"/>
              <a:t>industrieel vervaardigd materiaal als glas, hout, metaal plastic en beton.</a:t>
            </a:r>
            <a:endParaRPr lang="de-DE" b="0" u="sng" dirty="0">
              <a:solidFill>
                <a:srgbClr val="FF0000"/>
              </a:solidFill>
            </a:endParaRPr>
          </a:p>
        </p:txBody>
      </p:sp>
      <p:sp>
        <p:nvSpPr>
          <p:cNvPr id="6" name="Tekstvak 5"/>
          <p:cNvSpPr txBox="1"/>
          <p:nvPr/>
        </p:nvSpPr>
        <p:spPr>
          <a:xfrm>
            <a:off x="4752081" y="6335714"/>
            <a:ext cx="3195365" cy="246221"/>
          </a:xfrm>
          <a:prstGeom prst="rect">
            <a:avLst/>
          </a:prstGeom>
          <a:noFill/>
        </p:spPr>
        <p:txBody>
          <a:bodyPr wrap="square" rtlCol="0">
            <a:spAutoFit/>
          </a:bodyPr>
          <a:lstStyle/>
          <a:p>
            <a:r>
              <a:rPr lang="nl-NL" sz="1000" dirty="0"/>
              <a:t>Architectonisch schilderij, 1917</a:t>
            </a:r>
          </a:p>
        </p:txBody>
      </p:sp>
      <p:pic>
        <p:nvPicPr>
          <p:cNvPr id="5" name="Tijdelijke aanduiding voor inhoud 4"/>
          <p:cNvPicPr>
            <a:picLocks noGrp="1" noChangeAspect="1"/>
          </p:cNvPicPr>
          <p:nvPr>
            <p:ph idx="1"/>
          </p:nvPr>
        </p:nvPicPr>
        <p:blipFill>
          <a:blip r:embed="rId3"/>
          <a:srcRect t="-2486" b="-2486"/>
          <a:stretch>
            <a:fillRect/>
          </a:stretch>
        </p:blipFill>
        <p:spPr>
          <a:xfrm>
            <a:off x="4267200" y="3659070"/>
            <a:ext cx="3053712" cy="2676644"/>
          </a:xfrm>
          <a:prstGeom prst="rect">
            <a:avLst/>
          </a:prstGeom>
          <a:noFill/>
          <a:ln>
            <a:noFill/>
          </a:ln>
        </p:spPr>
      </p:pic>
      <p:sp>
        <p:nvSpPr>
          <p:cNvPr id="9"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Constructivisme </a:t>
            </a:r>
            <a:endParaRPr lang="nl-NL" sz="2000" dirty="0"/>
          </a:p>
        </p:txBody>
      </p:sp>
      <p:pic>
        <p:nvPicPr>
          <p:cNvPr id="7" name="Afbeelding 6"/>
          <p:cNvPicPr>
            <a:picLocks noChangeAspect="1"/>
          </p:cNvPicPr>
          <p:nvPr/>
        </p:nvPicPr>
        <p:blipFill>
          <a:blip r:embed="rId4"/>
          <a:stretch>
            <a:fillRect/>
          </a:stretch>
        </p:blipFill>
        <p:spPr>
          <a:xfrm>
            <a:off x="4614553" y="313267"/>
            <a:ext cx="2341253" cy="3242733"/>
          </a:xfrm>
          <a:prstGeom prst="rect">
            <a:avLst/>
          </a:prstGeom>
        </p:spPr>
      </p:pic>
    </p:spTree>
    <p:extLst>
      <p:ext uri="{BB962C8B-B14F-4D97-AF65-F5344CB8AC3E}">
        <p14:creationId xmlns:p14="http://schemas.microsoft.com/office/powerpoint/2010/main" val="41776633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p:txBody>
          <a:bodyPr>
            <a:normAutofit/>
          </a:bodyPr>
          <a:lstStyle/>
          <a:p>
            <a:r>
              <a:rPr lang="nl-NL" dirty="0" err="1" smtClean="0"/>
              <a:t>Brancusi</a:t>
            </a:r>
            <a:r>
              <a:rPr lang="nl-NL" dirty="0" smtClean="0"/>
              <a:t> </a:t>
            </a:r>
            <a:r>
              <a:rPr lang="nl-NL" b="0" dirty="0" smtClean="0"/>
              <a:t>introduceerde abstractie in de moderne beeldhouwkunst. </a:t>
            </a:r>
          </a:p>
          <a:p>
            <a:r>
              <a:rPr lang="nl-NL" b="0" dirty="0" smtClean="0"/>
              <a:t>Zijn </a:t>
            </a:r>
            <a:r>
              <a:rPr lang="nl-NL" b="0" dirty="0"/>
              <a:t>beelden kenmerken zich door </a:t>
            </a:r>
            <a:r>
              <a:rPr lang="nl-NL" dirty="0"/>
              <a:t>strakke, eenvoudige vormen</a:t>
            </a:r>
            <a:r>
              <a:rPr lang="nl-NL" b="0" dirty="0"/>
              <a:t>, met geslepen of gepolijste vlakken. </a:t>
            </a:r>
            <a:endParaRPr lang="nl-NL" b="0" dirty="0" smtClean="0"/>
          </a:p>
        </p:txBody>
      </p:sp>
      <p:pic>
        <p:nvPicPr>
          <p:cNvPr id="8" name="Tijdelijke aanduiding voor inhoud 7"/>
          <p:cNvPicPr>
            <a:picLocks noGrp="1" noChangeAspect="1"/>
          </p:cNvPicPr>
          <p:nvPr>
            <p:ph idx="1"/>
          </p:nvPr>
        </p:nvPicPr>
        <p:blipFill>
          <a:blip r:embed="rId3"/>
          <a:srcRect l="7839" r="7839"/>
          <a:stretch>
            <a:fillRect/>
          </a:stretch>
        </p:blipFill>
        <p:spPr>
          <a:xfrm>
            <a:off x="457200" y="3699082"/>
            <a:ext cx="2506132" cy="2196679"/>
          </a:xfrm>
          <a:prstGeom prst="rect">
            <a:avLst/>
          </a:prstGeom>
          <a:noFill/>
          <a:ln>
            <a:noFill/>
          </a:ln>
        </p:spPr>
      </p:pic>
      <p:sp>
        <p:nvSpPr>
          <p:cNvPr id="10"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Brancusi</a:t>
            </a:r>
            <a:endParaRPr lang="nl-NL" sz="2000" dirty="0"/>
          </a:p>
        </p:txBody>
      </p:sp>
      <p:sp>
        <p:nvSpPr>
          <p:cNvPr id="11" name="Tijdelijke aanduiding voor tekst 2"/>
          <p:cNvSpPr txBox="1">
            <a:spLocks/>
          </p:cNvSpPr>
          <p:nvPr/>
        </p:nvSpPr>
        <p:spPr>
          <a:xfrm>
            <a:off x="4004733" y="1643801"/>
            <a:ext cx="4521200" cy="216619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1600" b="1" kern="1200">
                <a:solidFill>
                  <a:schemeClr val="tx1"/>
                </a:solidFill>
                <a:latin typeface="+mn-lt"/>
                <a:ea typeface="+mn-ea"/>
                <a:cs typeface="+mn-cs"/>
              </a:defRPr>
            </a:lvl1pPr>
            <a:lvl2pPr marL="457200" indent="0" algn="l" defTabSz="914400" rtl="0" eaLnBrk="1" latinLnBrk="0" hangingPunct="1">
              <a:spcBef>
                <a:spcPct val="20000"/>
              </a:spcBef>
              <a:buClr>
                <a:schemeClr val="tx2"/>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900" kern="1200" baseline="0">
                <a:solidFill>
                  <a:schemeClr val="tx1"/>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900" kern="1200">
                <a:solidFill>
                  <a:schemeClr val="tx1"/>
                </a:solidFill>
                <a:latin typeface="+mn-lt"/>
                <a:ea typeface="+mn-ea"/>
                <a:cs typeface="+mn-cs"/>
              </a:defRPr>
            </a:lvl9pPr>
          </a:lstStyle>
          <a:p>
            <a:r>
              <a:rPr lang="nl-NL" b="0" i="1" dirty="0" smtClean="0"/>
              <a:t>‘</a:t>
            </a:r>
            <a:r>
              <a:rPr lang="nl-NL" b="0" i="1" dirty="0"/>
              <a:t>Wanneer je een vis ziet denk je toch niet aan zijn schubben? Je denkt aan zijn snelheid, zijn drijven, zijn flitsende bewegingen gezien door het water.. .Wanneer ik vinnen, zijn ogen en zijn schubben zou afbeelden zou ik zijn beweging vasthouden, alleen een patroon of vorm van realiteit afbeelden. Ik wil alleen de flits van zijn geest weergeven.’</a:t>
            </a:r>
          </a:p>
          <a:p>
            <a:endParaRPr lang="nl-NL" b="0" dirty="0" smtClean="0">
              <a:solidFill>
                <a:srgbClr val="FF0000"/>
              </a:solidFill>
            </a:endParaRPr>
          </a:p>
          <a:p>
            <a:endParaRPr lang="nl-NL" b="0" dirty="0" smtClean="0">
              <a:solidFill>
                <a:srgbClr val="FF0000"/>
              </a:solidFill>
            </a:endParaRPr>
          </a:p>
          <a:p>
            <a:endParaRPr lang="nl-NL" b="0" dirty="0" smtClean="0">
              <a:solidFill>
                <a:srgbClr val="FF0000"/>
              </a:solidFill>
            </a:endParaRPr>
          </a:p>
          <a:p>
            <a:endParaRPr lang="nl-NL" b="0" dirty="0">
              <a:solidFill>
                <a:srgbClr val="FF0000"/>
              </a:solidFill>
            </a:endParaRPr>
          </a:p>
          <a:p>
            <a:endParaRPr lang="nl-NL" b="0" dirty="0" smtClean="0">
              <a:solidFill>
                <a:srgbClr val="FF0000"/>
              </a:solidFill>
            </a:endParaRPr>
          </a:p>
        </p:txBody>
      </p:sp>
      <p:pic>
        <p:nvPicPr>
          <p:cNvPr id="6" name="Afbeelding 5" descr="brancusi-voge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934" y="3810000"/>
            <a:ext cx="2277533" cy="2885519"/>
          </a:xfrm>
          <a:prstGeom prst="rect">
            <a:avLst/>
          </a:prstGeom>
        </p:spPr>
      </p:pic>
      <p:sp>
        <p:nvSpPr>
          <p:cNvPr id="12" name="Rechthoek 11"/>
          <p:cNvSpPr/>
          <p:nvPr/>
        </p:nvSpPr>
        <p:spPr>
          <a:xfrm>
            <a:off x="6460065" y="3324970"/>
            <a:ext cx="2192867" cy="2585323"/>
          </a:xfrm>
          <a:prstGeom prst="rect">
            <a:avLst/>
          </a:prstGeom>
        </p:spPr>
        <p:txBody>
          <a:bodyPr wrap="square">
            <a:spAutoFit/>
          </a:bodyPr>
          <a:lstStyle/>
          <a:p>
            <a:endParaRPr lang="nl-NL" dirty="0">
              <a:solidFill>
                <a:srgbClr val="FF0000"/>
              </a:solidFill>
            </a:endParaRPr>
          </a:p>
          <a:p>
            <a:endParaRPr lang="nl-NL" dirty="0" smtClean="0">
              <a:solidFill>
                <a:srgbClr val="FF0000"/>
              </a:solidFill>
            </a:endParaRPr>
          </a:p>
          <a:p>
            <a:r>
              <a:rPr lang="nl-NL" dirty="0" err="1" smtClean="0">
                <a:solidFill>
                  <a:srgbClr val="FF0000"/>
                </a:solidFill>
              </a:rPr>
              <a:t>Brancusi’s</a:t>
            </a:r>
            <a:r>
              <a:rPr lang="nl-NL" dirty="0" smtClean="0">
                <a:solidFill>
                  <a:srgbClr val="FF0000"/>
                </a:solidFill>
              </a:rPr>
              <a:t> </a:t>
            </a:r>
            <a:r>
              <a:rPr lang="nl-NL" dirty="0">
                <a:solidFill>
                  <a:srgbClr val="FF0000"/>
                </a:solidFill>
              </a:rPr>
              <a:t>vogel in de ruimte (hieronder) laat de essentie van de vogel zien, waaraan kun je dat zien?</a:t>
            </a:r>
          </a:p>
        </p:txBody>
      </p:sp>
    </p:spTree>
    <p:extLst>
      <p:ext uri="{BB962C8B-B14F-4D97-AF65-F5344CB8AC3E}">
        <p14:creationId xmlns:p14="http://schemas.microsoft.com/office/powerpoint/2010/main" val="13525032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spc="0" dirty="0" err="1" smtClean="0">
                <a:ln w="9000" cmpd="sng">
                  <a:solidFill>
                    <a:schemeClr val="accent4">
                      <a:shade val="50000"/>
                      <a:satMod val="120000"/>
                    </a:schemeClr>
                  </a:solidFill>
                  <a:prstDash val="solid"/>
                </a:ln>
                <a:effectLst>
                  <a:reflection blurRad="12700" stA="28000" endPos="45000" dist="1000" dir="5400000" sy="-100000" algn="bl" rotWithShape="0"/>
                </a:effectLst>
              </a:rPr>
              <a:t>BeeldenDE</a:t>
            </a:r>
            <a:r>
              <a:rPr lang="nl-NL" b="1" spc="0" dirty="0" smtClean="0">
                <a:ln w="9000" cmpd="sng">
                  <a:solidFill>
                    <a:schemeClr val="accent4">
                      <a:shade val="50000"/>
                      <a:satMod val="120000"/>
                    </a:schemeClr>
                  </a:solidFill>
                  <a:prstDash val="solid"/>
                </a:ln>
                <a:effectLst>
                  <a:reflection blurRad="12700" stA="28000" endPos="45000" dist="1000" dir="5400000" sy="-100000" algn="bl" rotWithShape="0"/>
                </a:effectLst>
              </a:rPr>
              <a:t> kunst </a:t>
            </a:r>
            <a:br>
              <a:rPr lang="nl-NL" b="1" spc="0" dirty="0" smtClean="0">
                <a:ln w="9000" cmpd="sng">
                  <a:solidFill>
                    <a:schemeClr val="accent4">
                      <a:shade val="50000"/>
                      <a:satMod val="120000"/>
                    </a:schemeClr>
                  </a:solidFill>
                  <a:prstDash val="solid"/>
                </a:ln>
                <a:effectLst>
                  <a:reflection blurRad="12700" stA="28000" endPos="45000" dist="1000" dir="5400000" sy="-100000" algn="bl" rotWithShape="0"/>
                </a:effectLst>
              </a:rPr>
            </a:br>
            <a:endParaRPr lang="nl-NL" b="1"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3" name="Tijdelijke aanduiding voor inhoud 2"/>
          <p:cNvSpPr>
            <a:spLocks noGrp="1"/>
          </p:cNvSpPr>
          <p:nvPr>
            <p:ph idx="1"/>
          </p:nvPr>
        </p:nvSpPr>
        <p:spPr/>
        <p:txBody>
          <a:bodyPr/>
          <a:lstStyle/>
          <a:p>
            <a:pPr marL="914400" indent="-914400">
              <a:buFont typeface="+mj-lt"/>
              <a:buAutoNum type="alphaUcPeriod"/>
            </a:pPr>
            <a:r>
              <a:rPr lang="nl-NL" sz="5400" b="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Expressie</a:t>
            </a:r>
          </a:p>
          <a:p>
            <a:pPr marL="457200" indent="-457200">
              <a:buAutoNum type="alphaUcPeriod"/>
            </a:pPr>
            <a:r>
              <a:rPr lang="nl-NL" sz="540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ABSTRACTIE</a:t>
            </a:r>
          </a:p>
          <a:p>
            <a:pPr marL="457200" indent="-457200">
              <a:buAutoNum type="alphaUcPeriod"/>
            </a:pPr>
            <a:r>
              <a:rPr lang="nl-NL" sz="5400" b="0"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VERVREEMDING</a:t>
            </a:r>
            <a:endParaRPr lang="nl-NL" sz="5400" b="0"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205979252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b="0" dirty="0" smtClean="0">
                <a:solidFill>
                  <a:srgbClr val="FF0000"/>
                </a:solidFill>
              </a:rPr>
              <a:t>Abstract, wat is nou abstract? </a:t>
            </a:r>
          </a:p>
          <a:p>
            <a:r>
              <a:rPr lang="nl-NL" b="0" dirty="0" smtClean="0">
                <a:solidFill>
                  <a:srgbClr val="FF0000"/>
                </a:solidFill>
              </a:rPr>
              <a:t>Met een beetje fantasie kun je altijd wel iets herkenbaars zien in een kunstwerk? Is het dan nog wel abstract te noemen?</a:t>
            </a:r>
          </a:p>
          <a:p>
            <a:r>
              <a:rPr lang="nl-NL" b="0" dirty="0"/>
              <a:t>Bij </a:t>
            </a:r>
            <a:r>
              <a:rPr lang="nl-NL" dirty="0"/>
              <a:t>figuratieve kunst </a:t>
            </a:r>
            <a:r>
              <a:rPr lang="nl-NL" b="0" dirty="0" smtClean="0"/>
              <a:t>wordt gestreefd iets van de </a:t>
            </a:r>
            <a:r>
              <a:rPr lang="nl-NL" b="0" dirty="0" err="1" smtClean="0"/>
              <a:t>werkelijkhied</a:t>
            </a:r>
            <a:r>
              <a:rPr lang="nl-NL" b="0" dirty="0" smtClean="0"/>
              <a:t> weer te geven. Je kunt zien </a:t>
            </a:r>
            <a:r>
              <a:rPr lang="nl-NL" b="0" dirty="0"/>
              <a:t>wat het voorstelt. De voorstelling lijkt op </a:t>
            </a:r>
            <a:r>
              <a:rPr lang="nl-NL" b="0" dirty="0" smtClean="0"/>
              <a:t>hoe wij de dingen objectief zien.</a:t>
            </a:r>
          </a:p>
          <a:p>
            <a:r>
              <a:rPr lang="nl-NL" b="0" dirty="0" smtClean="0"/>
              <a:t>Bij </a:t>
            </a:r>
            <a:r>
              <a:rPr lang="nl-NL" dirty="0" smtClean="0"/>
              <a:t>abstracte </a:t>
            </a:r>
            <a:r>
              <a:rPr lang="nl-NL" dirty="0"/>
              <a:t>kunst </a:t>
            </a:r>
            <a:r>
              <a:rPr lang="nl-NL" b="0" dirty="0" smtClean="0"/>
              <a:t>wordt niet gestreefd </a:t>
            </a:r>
            <a:r>
              <a:rPr lang="nl-NL" b="0" dirty="0"/>
              <a:t>de realiteit weer te </a:t>
            </a:r>
            <a:r>
              <a:rPr lang="nl-NL" b="0" dirty="0" smtClean="0"/>
              <a:t>geven. Vormen</a:t>
            </a:r>
            <a:r>
              <a:rPr lang="nl-NL" b="0" dirty="0"/>
              <a:t>, lijnen en </a:t>
            </a:r>
            <a:r>
              <a:rPr lang="nl-NL" b="0" dirty="0" smtClean="0"/>
              <a:t>(primaire) kleuren zijn belangrijker. </a:t>
            </a:r>
            <a:r>
              <a:rPr lang="nl-NL" b="0" dirty="0"/>
              <a:t>Een abstract kunstwerk is </a:t>
            </a:r>
            <a:r>
              <a:rPr lang="nl-NL" dirty="0"/>
              <a:t>niet gebaseerd op de werkelijkheid </a:t>
            </a:r>
            <a:r>
              <a:rPr lang="nl-NL" b="0" dirty="0"/>
              <a:t>en bestaat vaak uit een samenstelling van verschillende kleuren en vormen. In een abstract kunstwerk is het beeld niet realistisch: kleuren en vormen verschillen van de </a:t>
            </a:r>
            <a:r>
              <a:rPr lang="nl-NL" b="0" dirty="0" smtClean="0"/>
              <a:t>werkelijkheid.</a:t>
            </a:r>
            <a:endParaRPr lang="nl-NL" b="0" dirty="0"/>
          </a:p>
          <a:p>
            <a:endParaRPr lang="nl-NL" dirty="0">
              <a:solidFill>
                <a:srgbClr val="FF0000"/>
              </a:solidFill>
            </a:endParaRPr>
          </a:p>
        </p:txBody>
      </p:sp>
      <p:sp>
        <p:nvSpPr>
          <p:cNvPr id="4"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endParaRPr lang="nl-NL" sz="2000" dirty="0"/>
          </a:p>
        </p:txBody>
      </p:sp>
    </p:spTree>
    <p:extLst>
      <p:ext uri="{BB962C8B-B14F-4D97-AF65-F5344CB8AC3E}">
        <p14:creationId xmlns:p14="http://schemas.microsoft.com/office/powerpoint/2010/main" val="1342250614"/>
      </p:ext>
    </p:extLst>
  </p:cSld>
  <p:clrMapOvr>
    <a:masterClrMapping/>
  </p:clrMapOvr>
  <p:transition xmlns:p14="http://schemas.microsoft.com/office/powerpoint/2010/mai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457200" y="1600200"/>
            <a:ext cx="4025900" cy="4669332"/>
          </a:xfrm>
        </p:spPr>
        <p:txBody>
          <a:bodyPr>
            <a:normAutofit/>
          </a:bodyPr>
          <a:lstStyle/>
          <a:p>
            <a:r>
              <a:rPr lang="nl-NL" sz="2000" b="0" dirty="0" smtClean="0"/>
              <a:t>Kubisme een van de vele ismen in de moderne tijd.</a:t>
            </a:r>
          </a:p>
          <a:p>
            <a:r>
              <a:rPr lang="nl-NL" sz="2000" b="0" dirty="0" smtClean="0"/>
              <a:t>Het </a:t>
            </a:r>
            <a:r>
              <a:rPr lang="nl-NL" sz="2000" b="0" dirty="0"/>
              <a:t>meest kenmerkende </a:t>
            </a:r>
            <a:r>
              <a:rPr lang="nl-NL" sz="2000" b="0" dirty="0" smtClean="0"/>
              <a:t>is dat </a:t>
            </a:r>
            <a:r>
              <a:rPr lang="nl-NL" sz="2000" b="0" dirty="0"/>
              <a:t>alles </a:t>
            </a:r>
            <a:r>
              <a:rPr lang="nl-NL" sz="2000" b="0" dirty="0" smtClean="0"/>
              <a:t>wordt gestileerd tot </a:t>
            </a:r>
            <a:r>
              <a:rPr lang="nl-NL" sz="2000" dirty="0" smtClean="0"/>
              <a:t>geometrische vormen</a:t>
            </a:r>
            <a:r>
              <a:rPr lang="nl-NL" sz="2000" b="0" dirty="0" smtClean="0"/>
              <a:t>. Kunstenaars </a:t>
            </a:r>
            <a:r>
              <a:rPr lang="nl-NL" sz="2000" b="0" dirty="0"/>
              <a:t>deden net als of de natuur alleen maar bestond uit </a:t>
            </a:r>
            <a:r>
              <a:rPr lang="nl-NL" sz="2000" dirty="0"/>
              <a:t>kubussen, kegels en bollen</a:t>
            </a:r>
            <a:r>
              <a:rPr lang="nl-NL" sz="2000" b="0" dirty="0"/>
              <a:t>. </a:t>
            </a:r>
            <a:endParaRPr lang="nl-NL" sz="2000" b="0" dirty="0" smtClean="0"/>
          </a:p>
          <a:p>
            <a:r>
              <a:rPr lang="nl-NL" sz="2000" b="0" dirty="0" smtClean="0"/>
              <a:t>Daarnaast laat een kubist </a:t>
            </a:r>
            <a:r>
              <a:rPr lang="nl-NL" sz="2000" dirty="0" smtClean="0"/>
              <a:t>verschillende </a:t>
            </a:r>
            <a:r>
              <a:rPr lang="nl-NL" sz="2000" dirty="0"/>
              <a:t>kanten van één en hetzelfde ding </a:t>
            </a:r>
            <a:r>
              <a:rPr lang="nl-NL" sz="2000" b="0" dirty="0"/>
              <a:t>tegelijkertijd zien. </a:t>
            </a:r>
            <a:endParaRPr lang="nl-NL" sz="2000" b="0" dirty="0" smtClean="0"/>
          </a:p>
        </p:txBody>
      </p:sp>
      <p:pic>
        <p:nvPicPr>
          <p:cNvPr id="8" name="Tijdelijke aanduiding voor inhoud 7"/>
          <p:cNvPicPr>
            <a:picLocks noGrp="1" noChangeAspect="1"/>
          </p:cNvPicPr>
          <p:nvPr>
            <p:ph idx="1"/>
          </p:nvPr>
        </p:nvPicPr>
        <p:blipFill>
          <a:blip r:embed="rId3"/>
          <a:srcRect l="12388" r="12388"/>
          <a:stretch>
            <a:fillRect/>
          </a:stretch>
        </p:blipFill>
        <p:spPr>
          <a:xfrm>
            <a:off x="5064712" y="3714908"/>
            <a:ext cx="2914502" cy="2554624"/>
          </a:xfrm>
          <a:prstGeom prst="rect">
            <a:avLst/>
          </a:prstGeom>
          <a:noFill/>
          <a:ln>
            <a:noFill/>
          </a:ln>
        </p:spPr>
      </p:pic>
      <p:pic>
        <p:nvPicPr>
          <p:cNvPr id="7" name="Afbeelding 6"/>
          <p:cNvPicPr>
            <a:picLocks noChangeAspect="1"/>
          </p:cNvPicPr>
          <p:nvPr/>
        </p:nvPicPr>
        <p:blipFill>
          <a:blip r:embed="rId4"/>
          <a:stretch>
            <a:fillRect/>
          </a:stretch>
        </p:blipFill>
        <p:spPr>
          <a:xfrm>
            <a:off x="5754738" y="438547"/>
            <a:ext cx="2084105" cy="2913887"/>
          </a:xfrm>
          <a:prstGeom prst="rect">
            <a:avLst/>
          </a:prstGeom>
          <a:noFill/>
          <a:ln>
            <a:noFill/>
          </a:ln>
        </p:spPr>
      </p:pic>
      <p:sp>
        <p:nvSpPr>
          <p:cNvPr id="11"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KUBISME 1</a:t>
            </a:r>
            <a:endParaRPr lang="nl-NL" sz="2000" dirty="0"/>
          </a:p>
        </p:txBody>
      </p:sp>
    </p:spTree>
    <p:extLst>
      <p:ext uri="{BB962C8B-B14F-4D97-AF65-F5344CB8AC3E}">
        <p14:creationId xmlns:p14="http://schemas.microsoft.com/office/powerpoint/2010/main" val="11670948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457200" y="1600200"/>
            <a:ext cx="4250267" cy="4955336"/>
          </a:xfrm>
        </p:spPr>
        <p:txBody>
          <a:bodyPr>
            <a:normAutofit/>
          </a:bodyPr>
          <a:lstStyle/>
          <a:p>
            <a:r>
              <a:rPr lang="nl-NL" sz="2000" b="0" dirty="0" smtClean="0">
                <a:solidFill>
                  <a:srgbClr val="FF0000"/>
                </a:solidFill>
              </a:rPr>
              <a:t>Kenmerken vormgeving:</a:t>
            </a:r>
          </a:p>
          <a:p>
            <a:pPr marL="342900" indent="-342900">
              <a:buFontTx/>
              <a:buChar char="-"/>
            </a:pPr>
            <a:r>
              <a:rPr lang="nl-NL" sz="2000" b="0" dirty="0" smtClean="0"/>
              <a:t>Alle </a:t>
            </a:r>
            <a:r>
              <a:rPr lang="nl-NL" sz="2000" b="0" dirty="0"/>
              <a:t>vormen </a:t>
            </a:r>
            <a:r>
              <a:rPr lang="nl-NL" sz="2000" b="0" dirty="0" smtClean="0"/>
              <a:t>teruggebracht </a:t>
            </a:r>
            <a:r>
              <a:rPr lang="nl-NL" sz="2000" b="0" dirty="0"/>
              <a:t>tot </a:t>
            </a:r>
            <a:r>
              <a:rPr lang="nl-NL" sz="2000" b="0" dirty="0" smtClean="0"/>
              <a:t>hoekige </a:t>
            </a:r>
            <a:r>
              <a:rPr lang="nl-NL" sz="2000" dirty="0" smtClean="0"/>
              <a:t>basisvormen</a:t>
            </a:r>
            <a:endParaRPr lang="nl-NL" sz="2000" b="0" dirty="0" smtClean="0"/>
          </a:p>
          <a:p>
            <a:pPr marL="342900" indent="-342900">
              <a:buFontTx/>
              <a:buChar char="-"/>
            </a:pPr>
            <a:r>
              <a:rPr lang="nl-NL" sz="2000" b="0" dirty="0" smtClean="0"/>
              <a:t>de </a:t>
            </a:r>
            <a:r>
              <a:rPr lang="nl-NL" sz="2000" b="0" dirty="0"/>
              <a:t>vormen lijken uiteen te vallen in </a:t>
            </a:r>
            <a:r>
              <a:rPr lang="nl-NL" sz="2000" dirty="0"/>
              <a:t>kleine fragmenten </a:t>
            </a:r>
            <a:endParaRPr lang="nl-NL" sz="2000" dirty="0" smtClean="0"/>
          </a:p>
          <a:p>
            <a:pPr marL="342900" indent="-342900">
              <a:buFontTx/>
              <a:buChar char="-"/>
            </a:pPr>
            <a:r>
              <a:rPr lang="nl-NL" sz="2000" dirty="0" smtClean="0"/>
              <a:t>verschillende </a:t>
            </a:r>
            <a:r>
              <a:rPr lang="nl-NL" sz="2000" dirty="0"/>
              <a:t>standpunten </a:t>
            </a:r>
            <a:r>
              <a:rPr lang="nl-NL" sz="2000" b="0" dirty="0"/>
              <a:t>in één beeld </a:t>
            </a:r>
            <a:endParaRPr lang="nl-NL" sz="2000" b="0" dirty="0" smtClean="0"/>
          </a:p>
          <a:p>
            <a:pPr marL="342900" indent="-342900">
              <a:buFontTx/>
              <a:buChar char="-"/>
            </a:pPr>
            <a:r>
              <a:rPr lang="nl-NL" sz="2000" dirty="0" smtClean="0"/>
              <a:t>lichtval </a:t>
            </a:r>
            <a:r>
              <a:rPr lang="nl-NL" sz="2000" b="0" dirty="0"/>
              <a:t>vanuit </a:t>
            </a:r>
            <a:r>
              <a:rPr lang="nl-NL" sz="2000" dirty="0"/>
              <a:t>verschillende kanten </a:t>
            </a:r>
            <a:endParaRPr lang="nl-NL" sz="2000" dirty="0" smtClean="0"/>
          </a:p>
          <a:p>
            <a:pPr marL="342900" indent="-342900">
              <a:buFontTx/>
              <a:buChar char="-"/>
            </a:pPr>
            <a:r>
              <a:rPr lang="nl-NL" sz="2000" dirty="0" smtClean="0"/>
              <a:t>geen </a:t>
            </a:r>
            <a:r>
              <a:rPr lang="nl-NL" sz="2000" dirty="0"/>
              <a:t>felle kleuren </a:t>
            </a:r>
            <a:r>
              <a:rPr lang="nl-NL" sz="2000" b="0" dirty="0" smtClean="0"/>
              <a:t>maar </a:t>
            </a:r>
            <a:r>
              <a:rPr lang="nl-NL" sz="2000" b="0" dirty="0" err="1" smtClean="0"/>
              <a:t>vnl</a:t>
            </a:r>
            <a:r>
              <a:rPr lang="nl-NL" sz="2000" b="0" dirty="0" smtClean="0"/>
              <a:t> grijsachtige en </a:t>
            </a:r>
            <a:r>
              <a:rPr lang="nl-NL" sz="2000" b="0" dirty="0"/>
              <a:t>bruine </a:t>
            </a:r>
            <a:r>
              <a:rPr lang="nl-NL" sz="2000" b="0" dirty="0" smtClean="0"/>
              <a:t>tinten</a:t>
            </a:r>
          </a:p>
          <a:p>
            <a:pPr marL="342900" indent="-342900">
              <a:buFontTx/>
              <a:buChar char="-"/>
            </a:pPr>
            <a:r>
              <a:rPr lang="nl-NL" sz="2000" b="0" dirty="0"/>
              <a:t>n</a:t>
            </a:r>
            <a:r>
              <a:rPr lang="nl-NL" sz="2000" b="0" dirty="0" smtClean="0"/>
              <a:t>aast de hoofdvorm ook </a:t>
            </a:r>
            <a:r>
              <a:rPr lang="nl-NL" sz="2000" dirty="0" err="1" smtClean="0"/>
              <a:t>restvorm</a:t>
            </a:r>
            <a:r>
              <a:rPr lang="nl-NL" sz="2000" b="0" dirty="0" smtClean="0"/>
              <a:t> belangrijk. </a:t>
            </a:r>
          </a:p>
          <a:p>
            <a:endParaRPr lang="nl-NL" b="0" dirty="0" smtClean="0"/>
          </a:p>
          <a:p>
            <a:endParaRPr lang="nl-NL" dirty="0" smtClean="0"/>
          </a:p>
        </p:txBody>
      </p:sp>
      <p:pic>
        <p:nvPicPr>
          <p:cNvPr id="9" name="Afbeelding 8"/>
          <p:cNvPicPr>
            <a:picLocks noChangeAspect="1"/>
          </p:cNvPicPr>
          <p:nvPr/>
        </p:nvPicPr>
        <p:blipFill>
          <a:blip r:embed="rId3"/>
          <a:stretch>
            <a:fillRect/>
          </a:stretch>
        </p:blipFill>
        <p:spPr>
          <a:xfrm>
            <a:off x="5215467" y="3897766"/>
            <a:ext cx="2645239" cy="2386836"/>
          </a:xfrm>
          <a:prstGeom prst="rect">
            <a:avLst/>
          </a:prstGeom>
          <a:noFill/>
          <a:ln>
            <a:noFill/>
          </a:ln>
        </p:spPr>
      </p:pic>
      <p:pic>
        <p:nvPicPr>
          <p:cNvPr id="10" name="Afbeelding 9"/>
          <p:cNvPicPr>
            <a:picLocks noChangeAspect="1"/>
          </p:cNvPicPr>
          <p:nvPr/>
        </p:nvPicPr>
        <p:blipFill>
          <a:blip r:embed="rId4"/>
          <a:stretch>
            <a:fillRect/>
          </a:stretch>
        </p:blipFill>
        <p:spPr>
          <a:xfrm>
            <a:off x="5571067" y="308936"/>
            <a:ext cx="2289639" cy="3302064"/>
          </a:xfrm>
          <a:prstGeom prst="rect">
            <a:avLst/>
          </a:prstGeom>
          <a:noFill/>
          <a:ln>
            <a:noFill/>
          </a:ln>
        </p:spPr>
      </p:pic>
      <p:sp>
        <p:nvSpPr>
          <p:cNvPr id="11"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KUBISME 2</a:t>
            </a:r>
            <a:endParaRPr lang="nl-NL" sz="2000" dirty="0"/>
          </a:p>
        </p:txBody>
      </p:sp>
    </p:spTree>
    <p:extLst>
      <p:ext uri="{BB962C8B-B14F-4D97-AF65-F5344CB8AC3E}">
        <p14:creationId xmlns:p14="http://schemas.microsoft.com/office/powerpoint/2010/main" val="871356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4148667" y="1600200"/>
            <a:ext cx="3691467" cy="4735514"/>
          </a:xfrm>
        </p:spPr>
        <p:txBody>
          <a:bodyPr>
            <a:normAutofit lnSpcReduction="10000"/>
          </a:bodyPr>
          <a:lstStyle/>
          <a:p>
            <a:r>
              <a:rPr lang="nl-NL" dirty="0" smtClean="0">
                <a:solidFill>
                  <a:srgbClr val="FF0000"/>
                </a:solidFill>
              </a:rPr>
              <a:t>Picasso:</a:t>
            </a:r>
          </a:p>
          <a:p>
            <a:r>
              <a:rPr lang="nl-NL" dirty="0" err="1" smtClean="0"/>
              <a:t>Pablo</a:t>
            </a:r>
            <a:r>
              <a:rPr lang="nl-NL" dirty="0" smtClean="0"/>
              <a:t> Picasso </a:t>
            </a:r>
            <a:r>
              <a:rPr lang="nl-NL" b="0" dirty="0"/>
              <a:t>en de andere kubisten </a:t>
            </a:r>
            <a:r>
              <a:rPr lang="nl-NL" b="0" dirty="0" smtClean="0"/>
              <a:t>probeerden </a:t>
            </a:r>
            <a:r>
              <a:rPr lang="nl-NL" b="0" dirty="0"/>
              <a:t>alle kanten van </a:t>
            </a:r>
            <a:r>
              <a:rPr lang="nl-NL" b="0" dirty="0" smtClean="0"/>
              <a:t>hun onderwerpen tegelijkertijd </a:t>
            </a:r>
            <a:r>
              <a:rPr lang="nl-NL" b="0" dirty="0"/>
              <a:t>te laten zien. </a:t>
            </a:r>
            <a:endParaRPr lang="nl-NL" b="0" dirty="0" smtClean="0"/>
          </a:p>
          <a:p>
            <a:r>
              <a:rPr lang="nl-NL" b="0" dirty="0" smtClean="0"/>
              <a:t>Hij </a:t>
            </a:r>
            <a:r>
              <a:rPr lang="nl-NL" b="0" dirty="0"/>
              <a:t>schilderde bijvoorbeeld een vrouw die naar rechts kijkt terwijl naar neus naar links wijst. Haar lichaam schilderde hij alsof het uit kubussen of vierkanten vormen bestond die ook weer naar allerlei kanten gericht waren, zij leek dan meer op een </a:t>
            </a:r>
            <a:r>
              <a:rPr lang="nl-NL" dirty="0"/>
              <a:t>puzzel of een gebroken spiegel</a:t>
            </a:r>
            <a:r>
              <a:rPr lang="nl-NL" dirty="0" smtClean="0"/>
              <a:t>.</a:t>
            </a:r>
          </a:p>
          <a:p>
            <a:endParaRPr lang="nl-NL" u="sng" dirty="0"/>
          </a:p>
          <a:p>
            <a:r>
              <a:rPr lang="nl-NL" b="0" dirty="0" smtClean="0">
                <a:solidFill>
                  <a:srgbClr val="FF0000"/>
                </a:solidFill>
              </a:rPr>
              <a:t>Noem 1 voorbeeld uit de afbeelding hiernaast waaraan je kunt zien dat </a:t>
            </a:r>
            <a:r>
              <a:rPr lang="nl-NL" b="0" dirty="0">
                <a:solidFill>
                  <a:srgbClr val="FF0000"/>
                </a:solidFill>
              </a:rPr>
              <a:t>P</a:t>
            </a:r>
            <a:r>
              <a:rPr lang="nl-NL" b="0" dirty="0" smtClean="0">
                <a:solidFill>
                  <a:srgbClr val="FF0000"/>
                </a:solidFill>
              </a:rPr>
              <a:t>icasso zijn onderwerpen van alle kanten liet zien.</a:t>
            </a:r>
            <a:endParaRPr lang="nl-NL" b="0" dirty="0">
              <a:solidFill>
                <a:srgbClr val="FF0000"/>
              </a:solidFill>
            </a:endParaRPr>
          </a:p>
        </p:txBody>
      </p:sp>
      <p:sp>
        <p:nvSpPr>
          <p:cNvPr id="7" name="Tekstvak 6"/>
          <p:cNvSpPr txBox="1"/>
          <p:nvPr/>
        </p:nvSpPr>
        <p:spPr>
          <a:xfrm>
            <a:off x="620348" y="6335714"/>
            <a:ext cx="3195365" cy="246221"/>
          </a:xfrm>
          <a:prstGeom prst="rect">
            <a:avLst/>
          </a:prstGeom>
          <a:noFill/>
        </p:spPr>
        <p:txBody>
          <a:bodyPr wrap="square" rtlCol="0">
            <a:spAutoFit/>
          </a:bodyPr>
          <a:lstStyle/>
          <a:p>
            <a:r>
              <a:rPr lang="nl-NL" sz="1000" dirty="0" smtClean="0"/>
              <a:t>Picasso: meisje met mandoline, 1910</a:t>
            </a:r>
            <a:endParaRPr lang="nl-NL" sz="1000" dirty="0"/>
          </a:p>
        </p:txBody>
      </p:sp>
      <p:pic>
        <p:nvPicPr>
          <p:cNvPr id="6" name="Tijdelijke aanduiding voor inhoud 5" descr="Afbeelding 12.png"/>
          <p:cNvPicPr>
            <a:picLocks noGrp="1" noChangeAspect="1"/>
          </p:cNvPicPr>
          <p:nvPr>
            <p:ph idx="1"/>
          </p:nvPr>
        </p:nvPicPr>
        <p:blipFill>
          <a:blip r:embed="rId2">
            <a:extLst>
              <a:ext uri="{28A0092B-C50C-407E-A947-70E740481C1C}">
                <a14:useLocalDpi xmlns:a14="http://schemas.microsoft.com/office/drawing/2010/main" val="0"/>
              </a:ext>
            </a:extLst>
          </a:blip>
          <a:srcRect l="-29113" r="-29113"/>
          <a:stretch>
            <a:fillRect/>
          </a:stretch>
        </p:blipFill>
        <p:spPr>
          <a:xfrm>
            <a:off x="-359669" y="1701800"/>
            <a:ext cx="5111750" cy="4480560"/>
          </a:xfrm>
        </p:spPr>
      </p:pic>
      <p:sp>
        <p:nvSpPr>
          <p:cNvPr id="8"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KUBISME 3</a:t>
            </a:r>
            <a:endParaRPr lang="nl-NL" sz="2000" dirty="0"/>
          </a:p>
        </p:txBody>
      </p:sp>
    </p:spTree>
    <p:extLst>
      <p:ext uri="{BB962C8B-B14F-4D97-AF65-F5344CB8AC3E}">
        <p14:creationId xmlns:p14="http://schemas.microsoft.com/office/powerpoint/2010/main" val="134105362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457200" y="1600200"/>
            <a:ext cx="3505200" cy="4480560"/>
          </a:xfrm>
        </p:spPr>
        <p:txBody>
          <a:bodyPr>
            <a:normAutofit lnSpcReduction="10000"/>
          </a:bodyPr>
          <a:lstStyle/>
          <a:p>
            <a:r>
              <a:rPr lang="nl-NL" dirty="0" smtClean="0">
                <a:solidFill>
                  <a:srgbClr val="FF0000"/>
                </a:solidFill>
              </a:rPr>
              <a:t>Schoonheid van de techniek </a:t>
            </a:r>
            <a:endParaRPr lang="nl-NL" u="sng" dirty="0" smtClean="0">
              <a:solidFill>
                <a:srgbClr val="FF0000"/>
              </a:solidFill>
            </a:endParaRPr>
          </a:p>
          <a:p>
            <a:r>
              <a:rPr lang="nl-NL" b="0" dirty="0" smtClean="0"/>
              <a:t>Het futurisme was op de </a:t>
            </a:r>
            <a:r>
              <a:rPr lang="nl-NL" dirty="0" smtClean="0"/>
              <a:t>toekomst gericht, </a:t>
            </a:r>
            <a:r>
              <a:rPr lang="nl-NL" b="0" dirty="0" smtClean="0"/>
              <a:t>tegen de tradities van de 19e eeuw. </a:t>
            </a:r>
          </a:p>
          <a:p>
            <a:r>
              <a:rPr lang="nl-NL" b="0" dirty="0"/>
              <a:t>Het</a:t>
            </a:r>
            <a:r>
              <a:rPr lang="nl-NL" dirty="0"/>
              <a:t> </a:t>
            </a:r>
            <a:r>
              <a:rPr lang="nl-NL" b="0" dirty="0"/>
              <a:t>idealiseerde alles wat </a:t>
            </a:r>
            <a:r>
              <a:rPr lang="nl-NL" dirty="0"/>
              <a:t>nieuw en snel </a:t>
            </a:r>
            <a:r>
              <a:rPr lang="nl-NL" b="0" dirty="0" smtClean="0"/>
              <a:t>was.</a:t>
            </a:r>
            <a:endParaRPr lang="nl-NL" b="0" dirty="0"/>
          </a:p>
          <a:p>
            <a:r>
              <a:rPr lang="nl-NL" b="0" dirty="0" smtClean="0"/>
              <a:t>Het verheerlijkte </a:t>
            </a:r>
            <a:r>
              <a:rPr lang="nl-NL" dirty="0" smtClean="0"/>
              <a:t>lawaai, beweging, snelheid, techniek, oorlog en dynamiek. </a:t>
            </a:r>
          </a:p>
          <a:p>
            <a:r>
              <a:rPr lang="nl-NL" b="0" dirty="0" smtClean="0"/>
              <a:t>Futuristen geven hun kunst vaak thema’s als </a:t>
            </a:r>
            <a:r>
              <a:rPr lang="nl-NL" dirty="0" smtClean="0"/>
              <a:t>industrie, oorlog of vliegtuigen</a:t>
            </a:r>
            <a:r>
              <a:rPr lang="nl-NL" b="0" dirty="0" smtClean="0"/>
              <a:t>. De uitvindingen die hierbij hoorden speelden een grote rol.</a:t>
            </a:r>
          </a:p>
          <a:p>
            <a:r>
              <a:rPr lang="nl-NL" b="0" dirty="0" smtClean="0"/>
              <a:t>In hun kunstwerken willen ze </a:t>
            </a:r>
            <a:r>
              <a:rPr lang="nl-NL" dirty="0" smtClean="0"/>
              <a:t>beweging</a:t>
            </a:r>
            <a:r>
              <a:rPr lang="nl-NL" b="0" dirty="0" smtClean="0"/>
              <a:t> en </a:t>
            </a:r>
            <a:r>
              <a:rPr lang="nl-NL" dirty="0" smtClean="0"/>
              <a:t>snelheid</a:t>
            </a:r>
            <a:r>
              <a:rPr lang="nl-NL" b="0" dirty="0" smtClean="0"/>
              <a:t> laten zien.</a:t>
            </a:r>
            <a:endParaRPr lang="nl-NL" b="0" dirty="0"/>
          </a:p>
        </p:txBody>
      </p:sp>
      <p:pic>
        <p:nvPicPr>
          <p:cNvPr id="9" name="Afbeelding 8"/>
          <p:cNvPicPr>
            <a:picLocks noChangeAspect="1"/>
          </p:cNvPicPr>
          <p:nvPr/>
        </p:nvPicPr>
        <p:blipFill>
          <a:blip r:embed="rId3"/>
          <a:stretch>
            <a:fillRect/>
          </a:stretch>
        </p:blipFill>
        <p:spPr>
          <a:xfrm>
            <a:off x="4920349" y="443162"/>
            <a:ext cx="3199184" cy="2314076"/>
          </a:xfrm>
          <a:prstGeom prst="rect">
            <a:avLst/>
          </a:prstGeom>
          <a:noFill/>
          <a:ln>
            <a:noFill/>
          </a:ln>
        </p:spPr>
      </p:pic>
      <p:pic>
        <p:nvPicPr>
          <p:cNvPr id="11" name="Afbeelding 10"/>
          <p:cNvPicPr>
            <a:picLocks noChangeAspect="1"/>
          </p:cNvPicPr>
          <p:nvPr/>
        </p:nvPicPr>
        <p:blipFill>
          <a:blip r:embed="rId4"/>
          <a:stretch>
            <a:fillRect/>
          </a:stretch>
        </p:blipFill>
        <p:spPr>
          <a:xfrm>
            <a:off x="4285349" y="3029301"/>
            <a:ext cx="2289889" cy="2874338"/>
          </a:xfrm>
          <a:prstGeom prst="rect">
            <a:avLst/>
          </a:prstGeom>
          <a:noFill/>
          <a:ln>
            <a:noFill/>
          </a:ln>
        </p:spPr>
      </p:pic>
      <p:sp>
        <p:nvSpPr>
          <p:cNvPr id="10"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FUTURISME 1</a:t>
            </a:r>
            <a:endParaRPr lang="nl-NL" sz="2000" dirty="0"/>
          </a:p>
        </p:txBody>
      </p:sp>
      <p:pic>
        <p:nvPicPr>
          <p:cNvPr id="12" name="Afbeelding 11"/>
          <p:cNvPicPr>
            <a:picLocks noChangeAspect="1"/>
          </p:cNvPicPr>
          <p:nvPr/>
        </p:nvPicPr>
        <p:blipFill>
          <a:blip r:embed="rId5"/>
          <a:stretch>
            <a:fillRect/>
          </a:stretch>
        </p:blipFill>
        <p:spPr>
          <a:xfrm>
            <a:off x="6790267" y="3029301"/>
            <a:ext cx="2240221" cy="2874338"/>
          </a:xfrm>
          <a:prstGeom prst="rect">
            <a:avLst/>
          </a:prstGeom>
          <a:noFill/>
          <a:ln>
            <a:noFill/>
          </a:ln>
        </p:spPr>
      </p:pic>
    </p:spTree>
    <p:extLst>
      <p:ext uri="{BB962C8B-B14F-4D97-AF65-F5344CB8AC3E}">
        <p14:creationId xmlns:p14="http://schemas.microsoft.com/office/powerpoint/2010/main" val="657518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5393267" y="1473200"/>
            <a:ext cx="3008313" cy="4480560"/>
          </a:xfrm>
        </p:spPr>
        <p:txBody>
          <a:bodyPr>
            <a:normAutofit/>
          </a:bodyPr>
          <a:lstStyle/>
          <a:p>
            <a:r>
              <a:rPr lang="nl-NL" u="sng" dirty="0" smtClean="0">
                <a:solidFill>
                  <a:srgbClr val="FF0000"/>
                </a:solidFill>
              </a:rPr>
              <a:t>Kenmerken:</a:t>
            </a:r>
          </a:p>
          <a:p>
            <a:r>
              <a:rPr lang="nl-NL" dirty="0" err="1" smtClean="0"/>
              <a:t>Voortselling</a:t>
            </a:r>
            <a:endParaRPr lang="nl-NL" dirty="0" smtClean="0"/>
          </a:p>
          <a:p>
            <a:pPr marL="285750" indent="-285750">
              <a:buFontTx/>
              <a:buChar char="-"/>
            </a:pPr>
            <a:r>
              <a:rPr lang="nl-NL" b="0" dirty="0" smtClean="0"/>
              <a:t>techniek: machines</a:t>
            </a:r>
          </a:p>
          <a:p>
            <a:pPr marL="285750" indent="-285750">
              <a:buFontTx/>
              <a:buChar char="-"/>
            </a:pPr>
            <a:r>
              <a:rPr lang="nl-NL" b="0" dirty="0" smtClean="0"/>
              <a:t> </a:t>
            </a:r>
            <a:r>
              <a:rPr lang="nl-NL" b="0" dirty="0"/>
              <a:t>snelheid en geweld </a:t>
            </a:r>
          </a:p>
          <a:p>
            <a:endParaRPr lang="nl-NL" dirty="0"/>
          </a:p>
          <a:p>
            <a:r>
              <a:rPr lang="nl-NL" dirty="0" smtClean="0"/>
              <a:t>Vormgeving</a:t>
            </a:r>
          </a:p>
          <a:p>
            <a:r>
              <a:rPr lang="nl-NL" b="0" dirty="0" smtClean="0"/>
              <a:t>Wat vooral opvalt is beweging </a:t>
            </a:r>
            <a:r>
              <a:rPr lang="nl-NL" b="0" dirty="0"/>
              <a:t>uitbeelden </a:t>
            </a:r>
            <a:r>
              <a:rPr lang="nl-NL" b="0" dirty="0" smtClean="0"/>
              <a:t>door:</a:t>
            </a:r>
          </a:p>
          <a:p>
            <a:pPr marL="285750" indent="-285750">
              <a:buFontTx/>
              <a:buChar char="-"/>
            </a:pPr>
            <a:r>
              <a:rPr lang="nl-NL" b="0" dirty="0" smtClean="0"/>
              <a:t>herhaling</a:t>
            </a:r>
            <a:r>
              <a:rPr lang="nl-NL" b="0" dirty="0"/>
              <a:t>, </a:t>
            </a:r>
          </a:p>
          <a:p>
            <a:pPr marL="285750" indent="-285750">
              <a:buFontTx/>
              <a:buChar char="-"/>
            </a:pPr>
            <a:r>
              <a:rPr lang="nl-NL" b="0" dirty="0" smtClean="0"/>
              <a:t>bewegelijke lijnen</a:t>
            </a:r>
            <a:endParaRPr lang="nl-NL" dirty="0"/>
          </a:p>
          <a:p>
            <a:pPr marL="285750" indent="-285750">
              <a:buFontTx/>
              <a:buChar char="-"/>
            </a:pPr>
            <a:r>
              <a:rPr lang="nl-NL" b="0" dirty="0" smtClean="0"/>
              <a:t>vervormingen </a:t>
            </a:r>
            <a:r>
              <a:rPr lang="nl-NL" b="0" dirty="0"/>
              <a:t>en fragmentatie</a:t>
            </a:r>
            <a:endParaRPr lang="nl-NL" dirty="0"/>
          </a:p>
          <a:p>
            <a:endParaRPr lang="de-DE" u="sng" dirty="0">
              <a:solidFill>
                <a:srgbClr val="FF0000"/>
              </a:solidFill>
            </a:endParaRPr>
          </a:p>
        </p:txBody>
      </p:sp>
      <p:sp>
        <p:nvSpPr>
          <p:cNvPr id="10"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FUTURISME 2</a:t>
            </a:r>
            <a:endParaRPr lang="nl-NL" sz="2000" dirty="0"/>
          </a:p>
        </p:txBody>
      </p:sp>
      <p:pic>
        <p:nvPicPr>
          <p:cNvPr id="4" name="Afbeelding 3" descr="blog-Balla-Giacomo--straatlicht-19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692" y="2243667"/>
            <a:ext cx="2227045" cy="3429000"/>
          </a:xfrm>
          <a:prstGeom prst="rect">
            <a:avLst/>
          </a:prstGeom>
        </p:spPr>
      </p:pic>
      <p:pic>
        <p:nvPicPr>
          <p:cNvPr id="6" name="Afbeelding 5" descr="blog-Severini-Gino--armored-train-in-action-19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514" y="2243667"/>
            <a:ext cx="2588895" cy="3429000"/>
          </a:xfrm>
          <a:prstGeom prst="rect">
            <a:avLst/>
          </a:prstGeom>
        </p:spPr>
      </p:pic>
    </p:spTree>
    <p:extLst>
      <p:ext uri="{BB962C8B-B14F-4D97-AF65-F5344CB8AC3E}">
        <p14:creationId xmlns:p14="http://schemas.microsoft.com/office/powerpoint/2010/main" val="295113555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half" idx="2"/>
          </p:nvPr>
        </p:nvSpPr>
        <p:spPr>
          <a:xfrm>
            <a:off x="457200" y="1600200"/>
            <a:ext cx="3403600" cy="4480560"/>
          </a:xfrm>
        </p:spPr>
        <p:txBody>
          <a:bodyPr>
            <a:normAutofit/>
          </a:bodyPr>
          <a:lstStyle/>
          <a:p>
            <a:r>
              <a:rPr lang="nl-NL" u="sng" dirty="0" err="1" smtClean="0">
                <a:solidFill>
                  <a:srgbClr val="FF0000"/>
                </a:solidFill>
              </a:rPr>
              <a:t>Delaunay</a:t>
            </a:r>
            <a:r>
              <a:rPr lang="nl-NL" u="sng" dirty="0" smtClean="0">
                <a:solidFill>
                  <a:srgbClr val="FF0000"/>
                </a:solidFill>
              </a:rPr>
              <a:t>: </a:t>
            </a:r>
            <a:r>
              <a:rPr lang="nl-NL" dirty="0">
                <a:solidFill>
                  <a:srgbClr val="FF0000"/>
                </a:solidFill>
                <a:latin typeface="Times New Roman" charset="0"/>
              </a:rPr>
              <a:t>’</a:t>
            </a:r>
            <a:r>
              <a:rPr lang="nl-NL" altLang="ja-JP" dirty="0">
                <a:solidFill>
                  <a:srgbClr val="FF0000"/>
                </a:solidFill>
              </a:rPr>
              <a:t>Hommage aan </a:t>
            </a:r>
            <a:r>
              <a:rPr lang="nl-NL" altLang="ja-JP" dirty="0" err="1">
                <a:solidFill>
                  <a:srgbClr val="FF0000"/>
                </a:solidFill>
              </a:rPr>
              <a:t>Blériot</a:t>
            </a:r>
            <a:r>
              <a:rPr lang="nl-NL" dirty="0">
                <a:solidFill>
                  <a:srgbClr val="FF0000"/>
                </a:solidFill>
                <a:latin typeface="Times New Roman" charset="0"/>
              </a:rPr>
              <a:t>’</a:t>
            </a:r>
            <a:r>
              <a:rPr lang="nl-NL" altLang="ja-JP" dirty="0">
                <a:solidFill>
                  <a:srgbClr val="FF0000"/>
                </a:solidFill>
                <a:latin typeface="Times New Roman" charset="0"/>
              </a:rPr>
              <a:t>: </a:t>
            </a:r>
            <a:endParaRPr lang="nl-NL" u="sng" dirty="0" smtClean="0">
              <a:solidFill>
                <a:srgbClr val="FF0000"/>
              </a:solidFill>
            </a:endParaRPr>
          </a:p>
          <a:p>
            <a:r>
              <a:rPr lang="nl-NL" b="0" dirty="0"/>
              <a:t>Vanaf 1889 </a:t>
            </a:r>
            <a:r>
              <a:rPr lang="nl-NL" b="0" dirty="0" smtClean="0"/>
              <a:t>is niet </a:t>
            </a:r>
            <a:r>
              <a:rPr lang="nl-NL" b="0" dirty="0"/>
              <a:t>meer de </a:t>
            </a:r>
            <a:r>
              <a:rPr lang="nl-NL" b="0" dirty="0" err="1"/>
              <a:t>Notre</a:t>
            </a:r>
            <a:r>
              <a:rPr lang="nl-NL" b="0" dirty="0"/>
              <a:t> Dame het silhouet van Parijs maar </a:t>
            </a:r>
            <a:r>
              <a:rPr lang="nl-NL" dirty="0" smtClean="0"/>
              <a:t>de Eiffeltoren </a:t>
            </a:r>
            <a:r>
              <a:rPr lang="nl-NL" b="0" dirty="0"/>
              <a:t>(322 meter). Symbool voor de </a:t>
            </a:r>
            <a:r>
              <a:rPr lang="nl-NL" dirty="0"/>
              <a:t>vooruitgang</a:t>
            </a:r>
            <a:r>
              <a:rPr lang="nl-NL" dirty="0" smtClean="0"/>
              <a:t>.</a:t>
            </a:r>
            <a:endParaRPr lang="nl-NL" dirty="0"/>
          </a:p>
          <a:p>
            <a:r>
              <a:rPr lang="nl-NL" b="0" dirty="0" smtClean="0"/>
              <a:t>1909: Parijs loopt uit om het vliegtuigje te bewonderen van Louis </a:t>
            </a:r>
            <a:r>
              <a:rPr lang="nl-NL" b="0" dirty="0" err="1" smtClean="0"/>
              <a:t>Blériot</a:t>
            </a:r>
            <a:r>
              <a:rPr lang="nl-NL" b="0" dirty="0" smtClean="0"/>
              <a:t>, (die als eerste het kanaal is overgevlogen). </a:t>
            </a:r>
          </a:p>
          <a:p>
            <a:r>
              <a:rPr lang="nl-NL" altLang="ja-JP" b="0" dirty="0" smtClean="0">
                <a:solidFill>
                  <a:srgbClr val="FF0000"/>
                </a:solidFill>
              </a:rPr>
              <a:t>Hoe is dit aan de voorstelling te zien?</a:t>
            </a:r>
          </a:p>
          <a:p>
            <a:r>
              <a:rPr lang="nl-NL" b="0" dirty="0" smtClean="0">
                <a:solidFill>
                  <a:srgbClr val="FF0000"/>
                </a:solidFill>
              </a:rPr>
              <a:t>Het is een heel dynamisch kunstwerk. Hoe heeft </a:t>
            </a:r>
            <a:r>
              <a:rPr lang="nl-NL" b="0" dirty="0" err="1" smtClean="0">
                <a:solidFill>
                  <a:srgbClr val="FF0000"/>
                </a:solidFill>
              </a:rPr>
              <a:t>Delauny</a:t>
            </a:r>
            <a:r>
              <a:rPr lang="nl-NL" b="0" dirty="0" smtClean="0">
                <a:solidFill>
                  <a:srgbClr val="FF0000"/>
                </a:solidFill>
              </a:rPr>
              <a:t> die beweging  de schilderij gekregen?</a:t>
            </a:r>
            <a:endParaRPr lang="nl-NL" b="0" dirty="0">
              <a:solidFill>
                <a:srgbClr val="FF0000"/>
              </a:solidFill>
            </a:endParaRPr>
          </a:p>
        </p:txBody>
      </p:sp>
      <p:pic>
        <p:nvPicPr>
          <p:cNvPr id="7" name="Picture 5" descr="C:\Users\John\Pictures\Bespiegeling\Vliegen\Delaunay_Hommage aan Bleriot_19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163" r="-7163"/>
          <a:stretch>
            <a:fillRect/>
          </a:stretch>
        </p:blipFill>
        <p:spPr bwMode="auto">
          <a:xfrm>
            <a:off x="3692525" y="330200"/>
            <a:ext cx="5111750" cy="4480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Users\John\Pictures\Bespiegeling\H11Spiegel\Vliegen\bleriot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934" y="4947267"/>
            <a:ext cx="18288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Users\John\Pictures\Bespiegeling\H11Spiegel\Vliegen\Bleri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011" y="4947267"/>
            <a:ext cx="2362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3"/>
          <p:cNvSpPr txBox="1">
            <a:spLocks/>
          </p:cNvSpPr>
          <p:nvPr/>
        </p:nvSpPr>
        <p:spPr>
          <a:xfrm>
            <a:off x="457200" y="138056"/>
            <a:ext cx="7522014" cy="1233543"/>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nl-NL" b="1" spc="0"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ABSTRACTIE </a:t>
            </a:r>
            <a:r>
              <a:rPr lang="nl-NL" dirty="0" smtClean="0"/>
              <a:t/>
            </a:r>
            <a:br>
              <a:rPr lang="nl-NL" dirty="0" smtClean="0"/>
            </a:br>
            <a:r>
              <a:rPr lang="nl-NL" sz="2000"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FUTURISME 3</a:t>
            </a:r>
            <a:endParaRPr lang="nl-NL" sz="2000" dirty="0"/>
          </a:p>
        </p:txBody>
      </p:sp>
    </p:spTree>
    <p:extLst>
      <p:ext uri="{BB962C8B-B14F-4D97-AF65-F5344CB8AC3E}">
        <p14:creationId xmlns:p14="http://schemas.microsoft.com/office/powerpoint/2010/main" val="405696682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e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Essentieel.thmx</Template>
  <TotalTime>4539</TotalTime>
  <Words>902</Words>
  <Application>Microsoft Macintosh PowerPoint</Application>
  <PresentationFormat>Diavoorstelling (4:3)</PresentationFormat>
  <Paragraphs>107</Paragraphs>
  <Slides>14</Slides>
  <Notes>9</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Essentieel</vt:lpstr>
      <vt:lpstr>Cultuur van het moderne</vt:lpstr>
      <vt:lpstr>BeeldenDE kunst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Cultuur van het moderne</dc:title>
  <dc:creator>ATC</dc:creator>
  <cp:lastModifiedBy>Gebruiker</cp:lastModifiedBy>
  <cp:revision>201</cp:revision>
  <dcterms:created xsi:type="dcterms:W3CDTF">2013-04-13T18:09:31Z</dcterms:created>
  <dcterms:modified xsi:type="dcterms:W3CDTF">2017-10-06T13:53:39Z</dcterms:modified>
</cp:coreProperties>
</file>